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84" r:id="rId4"/>
    <p:sldId id="270" r:id="rId5"/>
    <p:sldId id="292" r:id="rId6"/>
    <p:sldId id="291" r:id="rId7"/>
    <p:sldId id="293" r:id="rId8"/>
    <p:sldId id="288" r:id="rId9"/>
    <p:sldId id="294" r:id="rId10"/>
    <p:sldId id="290" r:id="rId11"/>
    <p:sldId id="289" r:id="rId12"/>
    <p:sldId id="266" r:id="rId13"/>
    <p:sldId id="276" r:id="rId14"/>
    <p:sldId id="259" r:id="rId15"/>
    <p:sldId id="285" r:id="rId16"/>
    <p:sldId id="262" r:id="rId17"/>
    <p:sldId id="264" r:id="rId18"/>
    <p:sldId id="274" r:id="rId19"/>
    <p:sldId id="277" r:id="rId20"/>
    <p:sldId id="275" r:id="rId21"/>
    <p:sldId id="258" r:id="rId22"/>
    <p:sldId id="287" r:id="rId23"/>
    <p:sldId id="280" r:id="rId24"/>
  </p:sldIdLst>
  <p:sldSz cx="18288000" cy="10287000"/>
  <p:notesSz cx="6858000" cy="9144000"/>
  <p:embeddedFontLst>
    <p:embeddedFont>
      <p:font typeface="Fira Sans Light Bold" charset="0"/>
      <p:regular r:id="rId26"/>
    </p:embeddedFont>
    <p:embeddedFont>
      <p:font typeface="Fira Sans Medium Bold" charset="0"/>
      <p:regular r:id="rId27"/>
    </p:embeddedFont>
    <p:embeddedFont>
      <p:font typeface="Fira Sans Light" charset="0"/>
      <p:regular r:id="rId28"/>
      <p:italic r:id="rId29"/>
    </p:embeddedFont>
    <p:embeddedFont>
      <p:font typeface="Lato" pitchFamily="34" charset="0"/>
      <p:regular r:id="rId30"/>
      <p:bold r:id="rId31"/>
      <p:italic r:id="rId32"/>
      <p:boldItalic r:id="rId33"/>
    </p:embeddedFont>
    <p:embeddedFont>
      <p:font typeface="Fira Sans Bold Bold" charset="0"/>
      <p:regular r:id="rId34"/>
    </p:embeddedFont>
    <p:embeddedFont>
      <p:font typeface="Fira Sans Medium" charset="0"/>
      <p:regular r:id="rId35"/>
      <p:italic r:id="rId36"/>
    </p:embeddedFont>
    <p:embeddedFont>
      <p:font typeface="Calibri"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20C2"/>
    <a:srgbClr val="B145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80" autoAdjust="0"/>
    <p:restoredTop sz="87532" autoAdjust="0"/>
  </p:normalViewPr>
  <p:slideViewPr>
    <p:cSldViewPr>
      <p:cViewPr varScale="1">
        <p:scale>
          <a:sx n="40" d="100"/>
          <a:sy n="40" d="100"/>
        </p:scale>
        <p:origin x="-1164"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466B4D-05E3-42C3-92F9-E3FE7B80BDD8}" type="datetimeFigureOut">
              <a:rPr lang="en-US" smtClean="0"/>
              <a:t>10/4/2021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E0DBED-03CA-4EEC-93FA-590E1B5A5086}" type="slidenum">
              <a:rPr lang="en-US" smtClean="0"/>
              <a:t>‹#›</a:t>
            </a:fld>
            <a:endParaRPr lang="en-US"/>
          </a:p>
        </p:txBody>
      </p:sp>
    </p:spTree>
    <p:extLst>
      <p:ext uri="{BB962C8B-B14F-4D97-AF65-F5344CB8AC3E}">
        <p14:creationId xmlns:p14="http://schemas.microsoft.com/office/powerpoint/2010/main" val="156767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1</a:t>
            </a:fld>
            <a:endParaRPr lang="en-US"/>
          </a:p>
        </p:txBody>
      </p:sp>
    </p:spTree>
    <p:extLst>
      <p:ext uri="{BB962C8B-B14F-4D97-AF65-F5344CB8AC3E}">
        <p14:creationId xmlns:p14="http://schemas.microsoft.com/office/powerpoint/2010/main" val="37387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simple </a:t>
            </a:r>
            <a:r>
              <a:rPr lang="en-US" sz="1200" b="0" i="0" kern="1200" dirty="0" err="1" smtClean="0">
                <a:solidFill>
                  <a:schemeClr val="tx1"/>
                </a:solidFill>
                <a:effectLst/>
                <a:latin typeface="+mn-lt"/>
                <a:ea typeface="+mn-ea"/>
                <a:cs typeface="+mn-cs"/>
              </a:rPr>
              <a:t>shbdo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mein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bata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dena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ki</a:t>
            </a:r>
            <a:r>
              <a:rPr lang="en-US" sz="1200" b="0" i="0" kern="1200" dirty="0" smtClean="0">
                <a:solidFill>
                  <a:schemeClr val="tx1"/>
                </a:solidFill>
                <a:effectLst/>
                <a:latin typeface="+mn-lt"/>
                <a:ea typeface="+mn-ea"/>
                <a:cs typeface="+mn-cs"/>
              </a:rPr>
              <a:t> people will be able to relate with brands, participate with brands, associate themselves with brands which will ultimately help the brand and consumers</a:t>
            </a:r>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4</a:t>
            </a:fld>
            <a:endParaRPr lang="en-US"/>
          </a:p>
        </p:txBody>
      </p:sp>
    </p:spTree>
    <p:extLst>
      <p:ext uri="{BB962C8B-B14F-4D97-AF65-F5344CB8AC3E}">
        <p14:creationId xmlns:p14="http://schemas.microsoft.com/office/powerpoint/2010/main" val="311620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its s good line to start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Apple launched its “Get a Mac” campaign. The campaign featured a series of commercials that started out with a young, hip guy in a hoodie introducing himself by saying “Hi, I’m a Mac.” A stodgy, older man wearing a blazer and glasses portrayed another computer brand. The campaign implied that the computer you use signifies the kind of person you are, and of course you want to be young and cool, like a Mac.</a:t>
            </a:r>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6</a:t>
            </a:fld>
            <a:endParaRPr lang="en-US"/>
          </a:p>
        </p:txBody>
      </p:sp>
    </p:spTree>
    <p:extLst>
      <p:ext uri="{BB962C8B-B14F-4D97-AF65-F5344CB8AC3E}">
        <p14:creationId xmlns:p14="http://schemas.microsoft.com/office/powerpoint/2010/main" val="1191066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intention was good</a:t>
            </a:r>
          </a:p>
          <a:p>
            <a:r>
              <a:rPr lang="en-US" sz="1200" b="0" i="0" kern="1200" dirty="0" smtClean="0">
                <a:solidFill>
                  <a:schemeClr val="tx1"/>
                </a:solidFill>
                <a:effectLst/>
                <a:latin typeface="+mn-lt"/>
                <a:ea typeface="+mn-ea"/>
                <a:cs typeface="+mn-cs"/>
              </a:rPr>
              <a:t>still their ad faced an enormous backlash from people </a:t>
            </a:r>
            <a:r>
              <a:rPr lang="en-US" sz="1200" b="0" i="0" kern="1200" dirty="0" err="1" smtClean="0">
                <a:solidFill>
                  <a:schemeClr val="tx1"/>
                </a:solidFill>
                <a:effectLst/>
                <a:latin typeface="+mn-lt"/>
                <a:ea typeface="+mn-ea"/>
                <a:cs typeface="+mn-cs"/>
              </a:rPr>
              <a:t>becuase</a:t>
            </a:r>
            <a:r>
              <a:rPr lang="en-US" sz="1200" b="0" i="0" kern="1200" dirty="0" smtClean="0">
                <a:solidFill>
                  <a:schemeClr val="tx1"/>
                </a:solidFill>
                <a:effectLst/>
                <a:latin typeface="+mn-lt"/>
                <a:ea typeface="+mn-ea"/>
                <a:cs typeface="+mn-cs"/>
              </a:rPr>
              <a:t> of claims of </a:t>
            </a:r>
            <a:r>
              <a:rPr lang="en-US" sz="1200" b="0" i="0" kern="1200" dirty="0" err="1" smtClean="0">
                <a:solidFill>
                  <a:schemeClr val="tx1"/>
                </a:solidFill>
                <a:effectLst/>
                <a:latin typeface="+mn-lt"/>
                <a:ea typeface="+mn-ea"/>
                <a:cs typeface="+mn-cs"/>
              </a:rPr>
              <a:t>prmoting</a:t>
            </a:r>
            <a:r>
              <a:rPr lang="en-US" sz="1200" b="0" i="0" kern="1200" dirty="0" smtClean="0">
                <a:solidFill>
                  <a:schemeClr val="tx1"/>
                </a:solidFill>
                <a:effectLst/>
                <a:latin typeface="+mn-lt"/>
                <a:ea typeface="+mn-ea"/>
                <a:cs typeface="+mn-cs"/>
              </a:rPr>
              <a:t> love jihad</a:t>
            </a:r>
          </a:p>
          <a:p>
            <a:r>
              <a:rPr lang="en-US" sz="1200" b="0" i="0" kern="1200" dirty="0" smtClean="0">
                <a:solidFill>
                  <a:schemeClr val="tx1"/>
                </a:solidFill>
                <a:effectLst/>
                <a:latin typeface="+mn-lt"/>
                <a:ea typeface="+mn-ea"/>
                <a:cs typeface="+mn-cs"/>
              </a:rPr>
              <a:t>had to pull it back </a:t>
            </a:r>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8</a:t>
            </a:fld>
            <a:endParaRPr lang="en-US"/>
          </a:p>
        </p:txBody>
      </p:sp>
    </p:spTree>
    <p:extLst>
      <p:ext uri="{BB962C8B-B14F-4D97-AF65-F5344CB8AC3E}">
        <p14:creationId xmlns:p14="http://schemas.microsoft.com/office/powerpoint/2010/main" val="3291465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while aiming to target certain audience they might offend other sections of audience( Lux </a:t>
            </a:r>
            <a:r>
              <a:rPr lang="en-US" sz="1200" kern="1200" dirty="0" err="1" smtClean="0">
                <a:solidFill>
                  <a:schemeClr val="tx1"/>
                </a:solidFill>
                <a:effectLst/>
                <a:latin typeface="+mn-lt"/>
                <a:ea typeface="+mn-ea"/>
                <a:cs typeface="+mn-cs"/>
              </a:rPr>
              <a:t>Cozi</a:t>
            </a:r>
            <a:r>
              <a:rPr lang="en-US" sz="1200" kern="1200" dirty="0" smtClean="0">
                <a:solidFill>
                  <a:schemeClr val="tx1"/>
                </a:solidFill>
                <a:effectLst/>
                <a:latin typeface="+mn-lt"/>
                <a:ea typeface="+mn-ea"/>
                <a:cs typeface="+mn-cs"/>
              </a:rPr>
              <a:t>__</a:t>
            </a:r>
            <a:r>
              <a:rPr lang="en-US" sz="1200" kern="1200" dirty="0" err="1" smtClean="0">
                <a:solidFill>
                  <a:schemeClr val="tx1"/>
                </a:solidFill>
                <a:effectLst/>
                <a:latin typeface="+mn-lt"/>
                <a:ea typeface="+mn-ea"/>
                <a:cs typeface="+mn-cs"/>
              </a:rPr>
              <a:t>hr</a:t>
            </a:r>
            <a:r>
              <a:rPr lang="en-US" sz="1200" kern="1200" dirty="0" smtClean="0">
                <a:solidFill>
                  <a:schemeClr val="tx1"/>
                </a:solidFill>
                <a:effectLst/>
                <a:latin typeface="+mn-lt"/>
                <a:ea typeface="+mn-ea"/>
                <a:cs typeface="+mn-cs"/>
              </a:rPr>
              <a:t> time rho </a:t>
            </a:r>
            <a:r>
              <a:rPr lang="en-US" sz="1200" kern="1200" dirty="0" err="1" smtClean="0">
                <a:solidFill>
                  <a:schemeClr val="tx1"/>
                </a:solidFill>
                <a:effectLst/>
                <a:latin typeface="+mn-lt"/>
                <a:ea typeface="+mn-ea"/>
                <a:cs typeface="+mn-cs"/>
              </a:rPr>
              <a:t>cozi</a:t>
            </a:r>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10</a:t>
            </a:fld>
            <a:endParaRPr lang="en-US"/>
          </a:p>
        </p:txBody>
      </p:sp>
    </p:spTree>
    <p:extLst>
      <p:ext uri="{BB962C8B-B14F-4D97-AF65-F5344CB8AC3E}">
        <p14:creationId xmlns:p14="http://schemas.microsoft.com/office/powerpoint/2010/main" val="164597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11</a:t>
            </a:fld>
            <a:endParaRPr lang="en-US"/>
          </a:p>
        </p:txBody>
      </p:sp>
    </p:spTree>
    <p:extLst>
      <p:ext uri="{BB962C8B-B14F-4D97-AF65-F5344CB8AC3E}">
        <p14:creationId xmlns:p14="http://schemas.microsoft.com/office/powerpoint/2010/main" val="2247718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E0DBED-03CA-4EEC-93FA-590E1B5A5086}" type="slidenum">
              <a:rPr lang="en-US" smtClean="0"/>
              <a:t>12</a:t>
            </a:fld>
            <a:endParaRPr lang="en-US"/>
          </a:p>
        </p:txBody>
      </p:sp>
    </p:spTree>
    <p:extLst>
      <p:ext uri="{BB962C8B-B14F-4D97-AF65-F5344CB8AC3E}">
        <p14:creationId xmlns:p14="http://schemas.microsoft.com/office/powerpoint/2010/main" val="176657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e965474a9_3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e965474a9_3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svg"/><Relationship Id="rId5" Type="http://schemas.openxmlformats.org/officeDocument/2006/relationships/image" Target="../media/image18.jpe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svg"/><Relationship Id="rId5" Type="http://schemas.openxmlformats.org/officeDocument/2006/relationships/image" Target="../media/image20.jpe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jpeg"/><Relationship Id="rId7" Type="http://schemas.openxmlformats.org/officeDocument/2006/relationships/image" Target="../media/image54.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3.svg"/><Relationship Id="rId10" Type="http://schemas.openxmlformats.org/officeDocument/2006/relationships/image" Target="../media/image26.png"/><Relationship Id="rId4" Type="http://schemas.openxmlformats.org/officeDocument/2006/relationships/image" Target="../media/image12.png"/><Relationship Id="rId9" Type="http://schemas.openxmlformats.org/officeDocument/2006/relationships/image" Target="../media/image56.sv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51.svg"/><Relationship Id="rId3" Type="http://schemas.openxmlformats.org/officeDocument/2006/relationships/image" Target="../media/image3.svg"/><Relationship Id="rId7" Type="http://schemas.openxmlformats.org/officeDocument/2006/relationships/image" Target="../media/image45.svg"/><Relationship Id="rId12"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49.svg"/><Relationship Id="rId5" Type="http://schemas.openxmlformats.org/officeDocument/2006/relationships/image" Target="../media/image43.sv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47.sv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3.png"/><Relationship Id="rId1" Type="http://schemas.openxmlformats.org/officeDocument/2006/relationships/slideLayout" Target="../slideLayouts/slideLayout7.xml"/><Relationship Id="rId11" Type="http://schemas.openxmlformats.org/officeDocument/2006/relationships/image" Target="../media/image3.sv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svg"/><Relationship Id="rId5" Type="http://schemas.openxmlformats.org/officeDocument/2006/relationships/image" Target="../media/image13.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3.svg"/><Relationship Id="rId12"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 Id="rId11" Type="http://schemas.openxmlformats.org/officeDocument/2006/relationships/image" Target="../media/image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3.svg"/><Relationship Id="rId5" Type="http://schemas.openxmlformats.org/officeDocument/2006/relationships/image" Target="../media/image1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12"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7.xml"/><Relationship Id="rId11" Type="http://schemas.openxmlformats.org/officeDocument/2006/relationships/image" Target="../media/image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8208131" y="-9629493"/>
            <a:ext cx="13539959" cy="11726869"/>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id="4" name="Group 4"/>
          <p:cNvGrpSpPr>
            <a:grpSpLocks noChangeAspect="1"/>
          </p:cNvGrpSpPr>
          <p:nvPr/>
        </p:nvGrpSpPr>
        <p:grpSpPr>
          <a:xfrm>
            <a:off x="7638535" y="2031786"/>
            <a:ext cx="15347817" cy="132905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24670" r="-5060"/>
              </a:stretch>
            </a:blipFill>
          </p:spPr>
        </p:sp>
      </p:grpSp>
      <p:grpSp>
        <p:nvGrpSpPr>
          <p:cNvPr id="6" name="Group 6"/>
          <p:cNvGrpSpPr/>
          <p:nvPr/>
        </p:nvGrpSpPr>
        <p:grpSpPr>
          <a:xfrm rot="-10800000">
            <a:off x="-3860609" y="-4590474"/>
            <a:ext cx="15443715" cy="13375700"/>
            <a:chOff x="0" y="0"/>
            <a:chExt cx="6202680" cy="5372100"/>
          </a:xfrm>
        </p:grpSpPr>
        <p:sp>
          <p:nvSpPr>
            <p:cNvPr id="7"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026"/>
          <a:stretch>
            <a:fillRect/>
          </a:stretch>
        </p:blipFill>
        <p:spPr>
          <a:xfrm>
            <a:off x="1028700" y="1028700"/>
            <a:ext cx="1000805" cy="571427"/>
          </a:xfrm>
          <a:prstGeom prst="rect">
            <a:avLst/>
          </a:prstGeom>
        </p:spPr>
      </p:pic>
      <p:sp>
        <p:nvSpPr>
          <p:cNvPr id="9" name="TextBox 9"/>
          <p:cNvSpPr txBox="1"/>
          <p:nvPr/>
        </p:nvSpPr>
        <p:spPr>
          <a:xfrm>
            <a:off x="0" y="1943100"/>
            <a:ext cx="12306300" cy="4154984"/>
          </a:xfrm>
          <a:prstGeom prst="rect">
            <a:avLst/>
          </a:prstGeom>
        </p:spPr>
        <p:txBody>
          <a:bodyPr wrap="square" lIns="0" tIns="0" rIns="0" bIns="0" rtlCol="0" anchor="t">
            <a:spAutoFit/>
          </a:bodyPr>
          <a:lstStyle/>
          <a:p>
            <a:pPr>
              <a:lnSpc>
                <a:spcPts val="10800"/>
              </a:lnSpc>
            </a:pPr>
            <a:r>
              <a:rPr lang="en-US" sz="9000" spc="270" dirty="0" smtClean="0">
                <a:solidFill>
                  <a:srgbClr val="1836B2"/>
                </a:solidFill>
                <a:latin typeface="Fira Sans Bold Bold"/>
              </a:rPr>
              <a:t>Brand Engagement: </a:t>
            </a:r>
            <a:r>
              <a:rPr lang="en-US" sz="8000" spc="270" dirty="0" smtClean="0">
                <a:solidFill>
                  <a:srgbClr val="1836B2"/>
                </a:solidFill>
                <a:latin typeface="Fira Sans Bold Bold"/>
              </a:rPr>
              <a:t>Social and digital perspective</a:t>
            </a:r>
            <a:endParaRPr lang="en-US" sz="9000" spc="270" dirty="0">
              <a:solidFill>
                <a:srgbClr val="1836B2"/>
              </a:solidFill>
              <a:latin typeface="Fira Sans Bold Bold"/>
            </a:endParaRPr>
          </a:p>
        </p:txBody>
      </p:sp>
      <p:sp>
        <p:nvSpPr>
          <p:cNvPr id="10" name="TextBox 10"/>
          <p:cNvSpPr txBox="1"/>
          <p:nvPr/>
        </p:nvSpPr>
        <p:spPr>
          <a:xfrm>
            <a:off x="1028700" y="6316294"/>
            <a:ext cx="5616293" cy="1590675"/>
          </a:xfrm>
          <a:prstGeom prst="rect">
            <a:avLst/>
          </a:prstGeom>
        </p:spPr>
        <p:txBody>
          <a:bodyPr lIns="0" tIns="0" rIns="0" bIns="0" rtlCol="0" anchor="t">
            <a:spAutoFit/>
          </a:bodyPr>
          <a:lstStyle/>
          <a:p>
            <a:pPr>
              <a:lnSpc>
                <a:spcPts val="4200"/>
              </a:lnSpc>
            </a:pPr>
            <a:r>
              <a:rPr lang="en-US" sz="3000" spc="89">
                <a:solidFill>
                  <a:srgbClr val="000000"/>
                </a:solidFill>
                <a:latin typeface="Fira Sans Light Bold"/>
              </a:rPr>
              <a:t>Our way of making</a:t>
            </a:r>
          </a:p>
          <a:p>
            <a:pPr>
              <a:lnSpc>
                <a:spcPts val="4200"/>
              </a:lnSpc>
            </a:pPr>
            <a:r>
              <a:rPr lang="en-US" sz="3000" spc="89">
                <a:solidFill>
                  <a:srgbClr val="000000"/>
                </a:solidFill>
                <a:latin typeface="Fira Sans Light Bold"/>
              </a:rPr>
              <a:t>our products reach</a:t>
            </a:r>
          </a:p>
          <a:p>
            <a:pPr>
              <a:lnSpc>
                <a:spcPts val="4200"/>
              </a:lnSpc>
            </a:pPr>
            <a:r>
              <a:rPr lang="en-US" sz="3000" spc="89">
                <a:solidFill>
                  <a:srgbClr val="000000"/>
                </a:solidFill>
                <a:latin typeface="Fira Sans Light Bold"/>
              </a:rPr>
              <a:t>our customer's hands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96392" y="306169"/>
            <a:ext cx="10080004" cy="646331"/>
          </a:xfrm>
          <a:prstGeom prst="rect">
            <a:avLst/>
          </a:prstGeom>
        </p:spPr>
        <p:txBody>
          <a:bodyPr wrap="none">
            <a:spAutoFit/>
          </a:bodyPr>
          <a:lstStyle/>
          <a:p>
            <a:r>
              <a:rPr lang="en-US" sz="3600" u="sng" dirty="0" smtClean="0">
                <a:solidFill>
                  <a:srgbClr val="7030A0"/>
                </a:solidFill>
                <a:latin typeface="Fira Sans Medium" charset="0"/>
              </a:rPr>
              <a:t>How Does the Generation Gap Affect Branding?</a:t>
            </a:r>
            <a:endParaRPr lang="en-US" sz="3600" u="sng" dirty="0">
              <a:solidFill>
                <a:srgbClr val="7030A0"/>
              </a:solidFill>
              <a:latin typeface="Fira Sans Medium" charset="0"/>
            </a:endParaRP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a:off x="11408345" y="5797047"/>
            <a:ext cx="8370405" cy="4779227"/>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flipH="1" flipV="1">
            <a:off x="-609600" y="-190500"/>
            <a:ext cx="8370405" cy="4779227"/>
          </a:xfrm>
          <a:prstGeom prst="rect">
            <a:avLst/>
          </a:prstGeom>
        </p:spPr>
      </p:pic>
      <p:pic>
        <p:nvPicPr>
          <p:cNvPr id="7" name="Picture 2" descr="बॉलीवुड एक्टर वरुण धवन के अंडरवियर का हिट हुआ ऐड तो कंपनियों के बीच मचा  घमासान, देखें क्या है वजह | varun dhawan underwear advertisement in  controversy, amul macho and lux coz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400" y="1441966"/>
            <a:ext cx="7461414" cy="391724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09600" y="1441966"/>
            <a:ext cx="4038600" cy="369332"/>
          </a:xfrm>
          <a:prstGeom prst="rect">
            <a:avLst/>
          </a:prstGeom>
          <a:noFill/>
        </p:spPr>
        <p:txBody>
          <a:bodyPr wrap="square" rtlCol="0">
            <a:spAutoFit/>
          </a:bodyPr>
          <a:lstStyle/>
          <a:p>
            <a:r>
              <a:rPr lang="en-US" dirty="0" smtClean="0"/>
              <a:t>A</a:t>
            </a:r>
            <a:endParaRPr lang="en-US" dirty="0"/>
          </a:p>
        </p:txBody>
      </p:sp>
      <p:sp>
        <p:nvSpPr>
          <p:cNvPr id="16" name="AutoShape 2" descr="Jewellery Brand Tanishq Gives In To Online Trolling, Withdraws Ad Promoting  Interfaith Rituals - YouTub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AutoShape 4" descr="Jewellery Brand Tanishq Gives In To Online Trolling, Withdraws Ad Promoting  Interfaith Rituals - YouTub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AutoShape 6" descr="Jewellery Brand Tanishq Gives In To Online Trolling, Withdraws Ad Promoting  Interfaith Rituals - YouTube"/>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8" descr="Tanishq takes down Hindu-Muslim wedding ad after #BoycottTanishq trends -  Trending News News"/>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Tanishq takes down Hindu-Muslim wedding ad after #BoycottTanishq trends -  Trending News News"/>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5174" y="5359208"/>
            <a:ext cx="4813597" cy="471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p:nvSpPr>
        <p:spPr>
          <a:xfrm>
            <a:off x="6172200" y="6896100"/>
            <a:ext cx="6334106" cy="605037"/>
          </a:xfrm>
          <a:prstGeom prst="rect">
            <a:avLst/>
          </a:prstGeom>
        </p:spPr>
        <p:txBody>
          <a:bodyPr wrap="none">
            <a:spAutoFit/>
          </a:bodyPr>
          <a:lstStyle/>
          <a:p>
            <a:pPr>
              <a:lnSpc>
                <a:spcPts val="4200"/>
              </a:lnSpc>
            </a:pPr>
            <a:r>
              <a:rPr lang="en-US" sz="3200" u="sng" spc="15" dirty="0">
                <a:solidFill>
                  <a:srgbClr val="7030A0"/>
                </a:solidFill>
                <a:latin typeface="Fira Sans Medium"/>
              </a:rPr>
              <a:t>Reinforcing Popular Stereotypes</a:t>
            </a:r>
          </a:p>
        </p:txBody>
      </p:sp>
      <p:pic>
        <p:nvPicPr>
          <p:cNvPr id="25" name="Picture 2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7696200" y="5430693"/>
            <a:ext cx="1098500" cy="627207"/>
          </a:xfrm>
          <a:prstGeom prst="rect">
            <a:avLst/>
          </a:prstGeom>
        </p:spPr>
      </p:pic>
    </p:spTree>
    <p:extLst>
      <p:ext uri="{BB962C8B-B14F-4D97-AF65-F5344CB8AC3E}">
        <p14:creationId xmlns:p14="http://schemas.microsoft.com/office/powerpoint/2010/main" val="765431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flipH="1" flipV="1">
            <a:off x="-725214" y="-1257300"/>
            <a:ext cx="8370405" cy="4779227"/>
          </a:xfrm>
          <a:prstGeom prst="rect">
            <a:avLst/>
          </a:prstGeom>
        </p:spPr>
      </p:pic>
      <p:pic>
        <p:nvPicPr>
          <p:cNvPr id="18"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a:off x="11408345" y="5797047"/>
            <a:ext cx="8370405" cy="4779227"/>
          </a:xfrm>
          <a:prstGeom prst="rect">
            <a:avLst/>
          </a:prstGeom>
        </p:spPr>
      </p:pic>
      <p:sp>
        <p:nvSpPr>
          <p:cNvPr id="2" name="TextBox 1"/>
          <p:cNvSpPr txBox="1"/>
          <p:nvPr/>
        </p:nvSpPr>
        <p:spPr>
          <a:xfrm>
            <a:off x="5334000" y="266700"/>
            <a:ext cx="14401800" cy="769441"/>
          </a:xfrm>
          <a:prstGeom prst="rect">
            <a:avLst/>
          </a:prstGeom>
          <a:noFill/>
        </p:spPr>
        <p:txBody>
          <a:bodyPr wrap="square" rtlCol="0">
            <a:spAutoFit/>
          </a:bodyPr>
          <a:lstStyle/>
          <a:p>
            <a:pPr algn="ctr"/>
            <a:r>
              <a:rPr lang="en-US" sz="4400" b="1" u="sng" dirty="0" smtClean="0">
                <a:solidFill>
                  <a:srgbClr val="7030A0"/>
                </a:solidFill>
              </a:rPr>
              <a:t>Gen Gap &amp; Brand Engagement  </a:t>
            </a:r>
            <a:endParaRPr lang="en-US" sz="4400" b="1" u="sng" dirty="0">
              <a:solidFill>
                <a:srgbClr val="7030A0"/>
              </a:solidFill>
            </a:endParaRPr>
          </a:p>
        </p:txBody>
      </p:sp>
      <p:graphicFrame>
        <p:nvGraphicFramePr>
          <p:cNvPr id="14" name="Table 13"/>
          <p:cNvGraphicFramePr>
            <a:graphicFrameLocks noGrp="1"/>
          </p:cNvGraphicFramePr>
          <p:nvPr>
            <p:extLst>
              <p:ext uri="{D42A27DB-BD31-4B8C-83A1-F6EECF244321}">
                <p14:modId xmlns:p14="http://schemas.microsoft.com/office/powerpoint/2010/main" val="394322114"/>
              </p:ext>
            </p:extLst>
          </p:nvPr>
        </p:nvGraphicFramePr>
        <p:xfrm>
          <a:off x="228600" y="3776102"/>
          <a:ext cx="11585006" cy="6320398"/>
        </p:xfrm>
        <a:graphic>
          <a:graphicData uri="http://schemas.openxmlformats.org/drawingml/2006/table">
            <a:tbl>
              <a:tblPr firstRow="1" lastRow="1" bandRow="1">
                <a:tableStyleId>{5C22544A-7EE6-4342-B048-85BDC9FD1C3A}</a:tableStyleId>
              </a:tblPr>
              <a:tblGrid>
                <a:gridCol w="2590800"/>
                <a:gridCol w="2971800"/>
                <a:gridCol w="3048000"/>
                <a:gridCol w="2974406"/>
              </a:tblGrid>
              <a:tr h="1222059">
                <a:tc>
                  <a:txBody>
                    <a:bodyPr/>
                    <a:lstStyle/>
                    <a:p>
                      <a:endParaRPr lang="en-US" sz="40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4000" dirty="0" smtClean="0"/>
                        <a:t>Grand Father</a:t>
                      </a:r>
                      <a:endParaRPr lang="en-US" sz="4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4000" dirty="0" smtClean="0"/>
                        <a:t>     Father</a:t>
                      </a:r>
                      <a:endParaRPr lang="en-US" sz="4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r>
                        <a:rPr lang="en-US" sz="4000" dirty="0" smtClean="0"/>
                        <a:t>        Son</a:t>
                      </a:r>
                      <a:endParaRPr lang="en-US" sz="4000"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tcPr>
                </a:tc>
              </a:tr>
              <a:tr h="1673541">
                <a:tc>
                  <a:txBody>
                    <a:bodyPr/>
                    <a:lstStyle/>
                    <a:p>
                      <a:r>
                        <a:rPr lang="en-US" sz="2600" b="1" dirty="0" smtClean="0"/>
                        <a:t>Characteristics</a:t>
                      </a:r>
                      <a:endParaRPr lang="en-US" sz="2600" b="1"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r>
                        <a:rPr lang="en-US" sz="2600" dirty="0" smtClean="0"/>
                        <a:t>*Joint</a:t>
                      </a:r>
                      <a:r>
                        <a:rPr lang="en-US" sz="2600" baseline="0" dirty="0" smtClean="0"/>
                        <a:t> Family</a:t>
                      </a:r>
                    </a:p>
                    <a:p>
                      <a:r>
                        <a:rPr lang="en-US" sz="2600" baseline="0" dirty="0" smtClean="0"/>
                        <a:t>*Save and pay by cash </a:t>
                      </a:r>
                      <a:endParaRPr lang="en-US" sz="2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600" dirty="0" smtClean="0"/>
                        <a:t>*Nuclear</a:t>
                      </a:r>
                      <a:r>
                        <a:rPr lang="en-US" sz="2600" baseline="0" dirty="0" smtClean="0"/>
                        <a:t> Family</a:t>
                      </a:r>
                    </a:p>
                    <a:p>
                      <a:r>
                        <a:rPr lang="en-US" sz="2600" baseline="0" dirty="0" smtClean="0"/>
                        <a:t>*Save and pay by Debit card</a:t>
                      </a:r>
                      <a:endParaRPr lang="en-US" sz="2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2600" dirty="0" smtClean="0"/>
                        <a:t>*”Me Generation’”</a:t>
                      </a:r>
                    </a:p>
                    <a:p>
                      <a:r>
                        <a:rPr lang="en-US" sz="2600" dirty="0" smtClean="0"/>
                        <a:t>*Buy</a:t>
                      </a:r>
                      <a:r>
                        <a:rPr lang="en-US" sz="2600" baseline="0" dirty="0" smtClean="0"/>
                        <a:t> today pay later</a:t>
                      </a:r>
                      <a:endParaRPr lang="en-US" sz="2600" dirty="0" smtClean="0"/>
                    </a:p>
                    <a:p>
                      <a:r>
                        <a:rPr lang="en-US" sz="2600" dirty="0" smtClean="0"/>
                        <a:t>*Earn</a:t>
                      </a:r>
                      <a:r>
                        <a:rPr lang="en-US" sz="2600" baseline="0" dirty="0" smtClean="0"/>
                        <a:t> to spend </a:t>
                      </a:r>
                      <a:endParaRPr lang="en-US" sz="26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1066800">
                <a:tc>
                  <a:txBody>
                    <a:bodyPr/>
                    <a:lstStyle/>
                    <a:p>
                      <a:r>
                        <a:rPr lang="en-US" sz="2600" b="1" dirty="0" smtClean="0"/>
                        <a:t>Technology</a:t>
                      </a:r>
                      <a:endParaRPr lang="en-US" sz="2600" b="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 Radio</a:t>
                      </a:r>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*Television </a:t>
                      </a:r>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a:t>
                      </a:r>
                      <a:r>
                        <a:rPr lang="en-US" sz="2600" b="0" i="0" kern="1200" dirty="0" smtClean="0">
                          <a:solidFill>
                            <a:schemeClr val="dk1"/>
                          </a:solidFill>
                          <a:effectLst/>
                          <a:latin typeface="+mn-lt"/>
                          <a:ea typeface="+mn-ea"/>
                          <a:cs typeface="+mn-cs"/>
                        </a:rPr>
                        <a:t>tech-savvy</a:t>
                      </a:r>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56309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600" b="1" i="0" kern="1200" dirty="0" smtClean="0">
                          <a:solidFill>
                            <a:schemeClr val="dk1"/>
                          </a:solidFill>
                          <a:effectLst/>
                          <a:latin typeface="+mn-lt"/>
                          <a:ea typeface="+mn-ea"/>
                          <a:cs typeface="+mn-cs"/>
                        </a:rPr>
                        <a:t>Engagement</a:t>
                      </a:r>
                      <a:r>
                        <a:rPr lang="en-US" sz="2600" b="1" i="0" kern="1200" baseline="0" dirty="0" smtClean="0">
                          <a:solidFill>
                            <a:schemeClr val="dk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2600" b="1" i="0" kern="1200" baseline="0" dirty="0" smtClean="0">
                          <a:solidFill>
                            <a:schemeClr val="dk1"/>
                          </a:solidFill>
                          <a:effectLst/>
                          <a:latin typeface="+mn-lt"/>
                          <a:ea typeface="+mn-ea"/>
                          <a:cs typeface="+mn-cs"/>
                        </a:rPr>
                        <a:t>Through</a:t>
                      </a:r>
                      <a:endParaRPr lang="en-US" sz="2600" b="1" i="0" kern="1200" dirty="0" smtClean="0">
                        <a:solidFill>
                          <a:schemeClr val="dk1"/>
                        </a:solidFill>
                        <a:effectLst/>
                        <a:latin typeface="+mn-lt"/>
                        <a:ea typeface="+mn-ea"/>
                        <a:cs typeface="+mn-cs"/>
                      </a:endParaRPr>
                    </a:p>
                    <a:p>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*Believes in s</a:t>
                      </a:r>
                      <a:r>
                        <a:rPr lang="en-US" sz="2600" b="0" i="0" kern="1200" dirty="0" smtClean="0">
                          <a:solidFill>
                            <a:schemeClr val="dk1"/>
                          </a:solidFill>
                          <a:effectLst/>
                          <a:latin typeface="+mn-lt"/>
                          <a:ea typeface="+mn-ea"/>
                          <a:cs typeface="+mn-cs"/>
                        </a:rPr>
                        <a:t>hared experiences ; </a:t>
                      </a:r>
                      <a:r>
                        <a:rPr lang="en-US" sz="2600" dirty="0" smtClean="0"/>
                        <a:t>Friend &amp;Family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*News</a:t>
                      </a:r>
                      <a:r>
                        <a:rPr lang="en-US" sz="2600" baseline="0" dirty="0" smtClean="0"/>
                        <a:t>paper , TV </a:t>
                      </a:r>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2600" dirty="0" smtClean="0"/>
                        <a:t>*Online Reviews, Google</a:t>
                      </a:r>
                      <a:r>
                        <a:rPr lang="en-US" sz="2600" baseline="0" dirty="0" smtClean="0"/>
                        <a:t> </a:t>
                      </a:r>
                      <a:r>
                        <a:rPr lang="en-US" sz="2600" baseline="0" dirty="0" err="1" smtClean="0"/>
                        <a:t>Adv</a:t>
                      </a:r>
                      <a:r>
                        <a:rPr lang="en-US" sz="2600" baseline="0" dirty="0" smtClean="0"/>
                        <a:t>, </a:t>
                      </a:r>
                      <a:r>
                        <a:rPr lang="en-US" sz="2600" baseline="0" dirty="0" err="1" smtClean="0"/>
                        <a:t>Youtube</a:t>
                      </a:r>
                      <a:r>
                        <a:rPr lang="en-US" sz="2600" baseline="0" dirty="0" smtClean="0"/>
                        <a:t> </a:t>
                      </a:r>
                      <a:r>
                        <a:rPr lang="en-US" sz="2600" baseline="0" dirty="0" err="1" smtClean="0"/>
                        <a:t>Influecers</a:t>
                      </a:r>
                      <a:r>
                        <a:rPr lang="en-US" sz="2600" baseline="0" dirty="0" smtClean="0"/>
                        <a:t> </a:t>
                      </a:r>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794899">
                <a:tc>
                  <a:txBody>
                    <a:bodyPr/>
                    <a:lstStyle/>
                    <a:p>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2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1029" name="Picture 5" descr="Quotes about Generation Gap (50 quot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9752" y="1477226"/>
            <a:ext cx="6134100" cy="408940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flipV="1">
            <a:off x="16225344" y="198071"/>
            <a:ext cx="1098500" cy="627207"/>
          </a:xfrm>
          <a:prstGeom prst="rect">
            <a:avLst/>
          </a:prstGeom>
        </p:spPr>
      </p:pic>
      <p:pic>
        <p:nvPicPr>
          <p:cNvPr id="23"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a:off x="7848600" y="818709"/>
            <a:ext cx="1098500" cy="627207"/>
          </a:xfrm>
          <a:prstGeom prst="rect">
            <a:avLst/>
          </a:prstGeom>
        </p:spPr>
      </p:pic>
    </p:spTree>
    <p:extLst>
      <p:ext uri="{BB962C8B-B14F-4D97-AF65-F5344CB8AC3E}">
        <p14:creationId xmlns:p14="http://schemas.microsoft.com/office/powerpoint/2010/main" val="960088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7694327" y="2054785"/>
            <a:ext cx="15443715" cy="13375700"/>
            <a:chOff x="0" y="0"/>
            <a:chExt cx="6202680" cy="5372100"/>
          </a:xfrm>
        </p:grpSpPr>
        <p:sp>
          <p:nvSpPr>
            <p:cNvPr id="3" name="Freeform 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id="4" name="Group 4"/>
          <p:cNvGrpSpPr>
            <a:grpSpLocks noChangeAspect="1"/>
          </p:cNvGrpSpPr>
          <p:nvPr/>
        </p:nvGrpSpPr>
        <p:grpSpPr>
          <a:xfrm>
            <a:off x="-3807506" y="-4547883"/>
            <a:ext cx="15347817" cy="13290518"/>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33507" r="-6592" b="-51130"/>
              </a:stretch>
            </a:blipFill>
          </p:spPr>
        </p:sp>
      </p:grpSp>
      <p:grpSp>
        <p:nvGrpSpPr>
          <p:cNvPr id="6" name="Group 6"/>
          <p:cNvGrpSpPr/>
          <p:nvPr/>
        </p:nvGrpSpPr>
        <p:grpSpPr>
          <a:xfrm rot="-10800000">
            <a:off x="8146285" y="-9672084"/>
            <a:ext cx="13539959" cy="11726869"/>
            <a:chOff x="0" y="0"/>
            <a:chExt cx="6202680" cy="5372100"/>
          </a:xfrm>
        </p:grpSpPr>
        <p:sp>
          <p:nvSpPr>
            <p:cNvPr id="7" name="Freeform 7"/>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sp>
        <p:nvSpPr>
          <p:cNvPr id="9" name="TextBox 9"/>
          <p:cNvSpPr txBox="1"/>
          <p:nvPr/>
        </p:nvSpPr>
        <p:spPr>
          <a:xfrm>
            <a:off x="10515600" y="4645372"/>
            <a:ext cx="7772400" cy="4231928"/>
          </a:xfrm>
          <a:prstGeom prst="rect">
            <a:avLst/>
          </a:prstGeom>
        </p:spPr>
        <p:txBody>
          <a:bodyPr wrap="square" lIns="0" tIns="0" rIns="0" bIns="0" rtlCol="0" anchor="t">
            <a:spAutoFit/>
          </a:bodyPr>
          <a:lstStyle/>
          <a:p>
            <a:pPr>
              <a:lnSpc>
                <a:spcPts val="10999"/>
              </a:lnSpc>
            </a:pPr>
            <a:r>
              <a:rPr lang="en-US" sz="9999" dirty="0" smtClean="0">
                <a:solidFill>
                  <a:srgbClr val="FFFFFF"/>
                </a:solidFill>
                <a:latin typeface="Fira Sans Medium Bold"/>
              </a:rPr>
              <a:t>Digitalization affects on branding</a:t>
            </a:r>
            <a:endParaRPr lang="en-US" sz="9999" dirty="0">
              <a:solidFill>
                <a:srgbClr val="FFFFFF"/>
              </a:solidFill>
              <a:latin typeface="Fira Sans Medium Bold"/>
            </a:endParaRPr>
          </a:p>
        </p:txBody>
      </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026"/>
          <a:stretch>
            <a:fillRect/>
          </a:stretch>
        </p:blipFill>
        <p:spPr>
          <a:xfrm>
            <a:off x="16160800" y="715096"/>
            <a:ext cx="1098500" cy="627207"/>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8305800" y="1485900"/>
            <a:ext cx="9152739" cy="2636088"/>
            <a:chOff x="-724949" y="-440424"/>
            <a:chExt cx="12203652" cy="3514783"/>
          </a:xfrm>
        </p:grpSpPr>
        <p:sp>
          <p:nvSpPr>
            <p:cNvPr id="4" name="TextBox 4"/>
            <p:cNvSpPr txBox="1"/>
            <p:nvPr/>
          </p:nvSpPr>
          <p:spPr>
            <a:xfrm>
              <a:off x="0" y="1879021"/>
              <a:ext cx="10359082" cy="720725"/>
            </a:xfrm>
            <a:prstGeom prst="rect">
              <a:avLst/>
            </a:prstGeom>
          </p:spPr>
          <p:txBody>
            <a:bodyPr lIns="0" tIns="0" rIns="0" bIns="0" rtlCol="0" anchor="t">
              <a:spAutoFit/>
            </a:bodyPr>
            <a:lstStyle/>
            <a:p>
              <a:pPr>
                <a:lnSpc>
                  <a:spcPts val="4200"/>
                </a:lnSpc>
              </a:pPr>
              <a:endParaRPr lang="en-US" sz="3500" spc="105" dirty="0">
                <a:solidFill>
                  <a:srgbClr val="FFFFFF"/>
                </a:solidFill>
                <a:latin typeface="Fira Sans Medium Bold"/>
              </a:endParaRPr>
            </a:p>
          </p:txBody>
        </p:sp>
        <p:sp>
          <p:nvSpPr>
            <p:cNvPr id="5" name="TextBox 5"/>
            <p:cNvSpPr txBox="1"/>
            <p:nvPr/>
          </p:nvSpPr>
          <p:spPr>
            <a:xfrm>
              <a:off x="-724949" y="-440424"/>
              <a:ext cx="12203652" cy="3351345"/>
            </a:xfrm>
            <a:prstGeom prst="rect">
              <a:avLst/>
            </a:prstGeom>
          </p:spPr>
          <p:txBody>
            <a:bodyPr wrap="square" lIns="0" tIns="0" rIns="0" bIns="0" rtlCol="0" anchor="t">
              <a:spAutoFit/>
            </a:bodyPr>
            <a:lstStyle/>
            <a:p>
              <a:pPr>
                <a:lnSpc>
                  <a:spcPts val="9799"/>
                </a:lnSpc>
                <a:spcBef>
                  <a:spcPct val="0"/>
                </a:spcBef>
              </a:pPr>
              <a:r>
                <a:rPr lang="en-US" sz="6999" spc="-139" dirty="0" smtClean="0">
                  <a:solidFill>
                    <a:srgbClr val="FFFFFF"/>
                  </a:solidFill>
                  <a:latin typeface="Fira Sans Medium"/>
                </a:rPr>
                <a:t>Building Block of Brand &amp; Banding has changed</a:t>
              </a:r>
              <a:endParaRPr lang="en-US" sz="6999" spc="-139" dirty="0">
                <a:solidFill>
                  <a:srgbClr val="FFFFFF"/>
                </a:solidFill>
                <a:latin typeface="Fira Sans Medium"/>
              </a:endParaRPr>
            </a:p>
          </p:txBody>
        </p:sp>
        <p:sp>
          <p:nvSpPr>
            <p:cNvPr id="6" name="AutoShape 6"/>
            <p:cNvSpPr/>
            <p:nvPr/>
          </p:nvSpPr>
          <p:spPr>
            <a:xfrm rot="-10800000">
              <a:off x="0" y="3074359"/>
              <a:ext cx="10359082" cy="0"/>
            </a:xfrm>
            <a:prstGeom prst="line">
              <a:avLst/>
            </a:prstGeom>
            <a:ln w="38100" cap="rnd">
              <a:solidFill>
                <a:srgbClr val="86C7ED"/>
              </a:solidFill>
              <a:prstDash val="solid"/>
              <a:headEnd type="none" w="sm" len="sm"/>
              <a:tailEnd type="none" w="sm" len="sm"/>
            </a:ln>
          </p:spPr>
        </p:sp>
      </p:grpSp>
      <p:grpSp>
        <p:nvGrpSpPr>
          <p:cNvPr id="7" name="Group 7"/>
          <p:cNvGrpSpPr>
            <a:grpSpLocks noChangeAspect="1"/>
          </p:cNvGrpSpPr>
          <p:nvPr/>
        </p:nvGrpSpPr>
        <p:grpSpPr>
          <a:xfrm>
            <a:off x="1437419" y="1028700"/>
            <a:ext cx="5385637" cy="10944960"/>
            <a:chOff x="0" y="0"/>
            <a:chExt cx="5001260" cy="10163810"/>
          </a:xfrm>
        </p:grpSpPr>
        <p:sp>
          <p:nvSpPr>
            <p:cNvPr id="8" name="Freeform 8"/>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sp>
          <p:nvSpPr>
            <p:cNvPr id="9" name="Freeform 9"/>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87036" t="2841" r="-94832" b="4693"/>
              </a:stretch>
            </a:blipFill>
          </p:spPr>
        </p:sp>
      </p:grpSp>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026"/>
          <a:stretch>
            <a:fillRect/>
          </a:stretch>
        </p:blipFill>
        <p:spPr>
          <a:xfrm>
            <a:off x="3580988" y="2441939"/>
            <a:ext cx="1098500" cy="627207"/>
          </a:xfrm>
          <a:prstGeom prst="rect">
            <a:avLst/>
          </a:prstGeom>
        </p:spPr>
      </p:pic>
      <p:grpSp>
        <p:nvGrpSpPr>
          <p:cNvPr id="11" name="Group 11"/>
          <p:cNvGrpSpPr/>
          <p:nvPr/>
        </p:nvGrpSpPr>
        <p:grpSpPr>
          <a:xfrm>
            <a:off x="8849512" y="7886946"/>
            <a:ext cx="3090346" cy="913680"/>
            <a:chOff x="0" y="0"/>
            <a:chExt cx="4120462" cy="1218240"/>
          </a:xfrm>
        </p:grpSpPr>
        <p:grpSp>
          <p:nvGrpSpPr>
            <p:cNvPr id="12" name="Group 12"/>
            <p:cNvGrpSpPr/>
            <p:nvPr/>
          </p:nvGrpSpPr>
          <p:grpSpPr>
            <a:xfrm rot="-10800000">
              <a:off x="0" y="0"/>
              <a:ext cx="1406592" cy="1218240"/>
              <a:chOff x="0" y="0"/>
              <a:chExt cx="6202680" cy="5372100"/>
            </a:xfrm>
          </p:grpSpPr>
          <p:sp>
            <p:nvSpPr>
              <p:cNvPr id="13" name="Freeform 13"/>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pic>
          <p:nvPicPr>
            <p:cNvPr id="14" name="Picture 1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540180" y="263900"/>
              <a:ext cx="326233" cy="690440"/>
            </a:xfrm>
            <a:prstGeom prst="rect">
              <a:avLst/>
            </a:prstGeom>
          </p:spPr>
        </p:pic>
        <p:sp>
          <p:nvSpPr>
            <p:cNvPr id="15" name="TextBox 15"/>
            <p:cNvSpPr txBox="1"/>
            <p:nvPr/>
          </p:nvSpPr>
          <p:spPr>
            <a:xfrm>
              <a:off x="1787592" y="237645"/>
              <a:ext cx="2332870" cy="676275"/>
            </a:xfrm>
            <a:prstGeom prst="rect">
              <a:avLst/>
            </a:prstGeom>
          </p:spPr>
          <p:txBody>
            <a:bodyPr lIns="0" tIns="0" rIns="0" bIns="0" rtlCol="0" anchor="t">
              <a:spAutoFit/>
            </a:bodyPr>
            <a:lstStyle/>
            <a:p>
              <a:pPr>
                <a:lnSpc>
                  <a:spcPts val="4200"/>
                </a:lnSpc>
              </a:pPr>
              <a:r>
                <a:rPr lang="en-US" sz="3000" spc="15">
                  <a:solidFill>
                    <a:srgbClr val="FFFFFF"/>
                  </a:solidFill>
                  <a:latin typeface="Fira Sans Light"/>
                </a:rPr>
                <a:t>Facebook</a:t>
              </a:r>
            </a:p>
          </p:txBody>
        </p:sp>
      </p:grpSp>
      <p:grpSp>
        <p:nvGrpSpPr>
          <p:cNvPr id="16" name="Group 16"/>
          <p:cNvGrpSpPr/>
          <p:nvPr/>
        </p:nvGrpSpPr>
        <p:grpSpPr>
          <a:xfrm>
            <a:off x="12940560" y="7886946"/>
            <a:ext cx="3339435" cy="913680"/>
            <a:chOff x="0" y="0"/>
            <a:chExt cx="4452580" cy="1218240"/>
          </a:xfrm>
        </p:grpSpPr>
        <p:grpSp>
          <p:nvGrpSpPr>
            <p:cNvPr id="17" name="Group 17"/>
            <p:cNvGrpSpPr/>
            <p:nvPr/>
          </p:nvGrpSpPr>
          <p:grpSpPr>
            <a:xfrm rot="-10800000">
              <a:off x="0" y="0"/>
              <a:ext cx="1406592" cy="1218240"/>
              <a:chOff x="0" y="0"/>
              <a:chExt cx="6202680" cy="5372100"/>
            </a:xfrm>
          </p:grpSpPr>
          <p:sp>
            <p:nvSpPr>
              <p:cNvPr id="18"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FFFFFF"/>
              </a:solidFill>
            </p:spPr>
          </p:sp>
        </p:grpSp>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58076" y="263900"/>
              <a:ext cx="690440" cy="690440"/>
            </a:xfrm>
            <a:prstGeom prst="rect">
              <a:avLst/>
            </a:prstGeom>
          </p:spPr>
        </p:pic>
        <p:sp>
          <p:nvSpPr>
            <p:cNvPr id="20" name="TextBox 20"/>
            <p:cNvSpPr txBox="1"/>
            <p:nvPr/>
          </p:nvSpPr>
          <p:spPr>
            <a:xfrm>
              <a:off x="1787592" y="237645"/>
              <a:ext cx="2664988" cy="676275"/>
            </a:xfrm>
            <a:prstGeom prst="rect">
              <a:avLst/>
            </a:prstGeom>
          </p:spPr>
          <p:txBody>
            <a:bodyPr lIns="0" tIns="0" rIns="0" bIns="0" rtlCol="0" anchor="t">
              <a:spAutoFit/>
            </a:bodyPr>
            <a:lstStyle/>
            <a:p>
              <a:pPr>
                <a:lnSpc>
                  <a:spcPts val="4200"/>
                </a:lnSpc>
              </a:pPr>
              <a:r>
                <a:rPr lang="en-US" sz="3000" spc="15">
                  <a:solidFill>
                    <a:srgbClr val="FFFFFF"/>
                  </a:solidFill>
                  <a:latin typeface="Fira Sans Light"/>
                </a:rPr>
                <a:t>Instagram</a:t>
              </a:r>
            </a:p>
          </p:txBody>
        </p:sp>
      </p:grpSp>
      <p:sp>
        <p:nvSpPr>
          <p:cNvPr id="21" name="Rectangle 20"/>
          <p:cNvSpPr/>
          <p:nvPr/>
        </p:nvSpPr>
        <p:spPr>
          <a:xfrm>
            <a:off x="8382000" y="4610100"/>
            <a:ext cx="9144000" cy="2400657"/>
          </a:xfrm>
          <a:prstGeom prst="rect">
            <a:avLst/>
          </a:prstGeom>
        </p:spPr>
        <p:txBody>
          <a:bodyPr>
            <a:spAutoFit/>
          </a:bodyPr>
          <a:lstStyle/>
          <a:p>
            <a:r>
              <a:rPr lang="en-US" sz="3000" dirty="0">
                <a:solidFill>
                  <a:schemeClr val="bg1"/>
                </a:solidFill>
                <a:latin typeface="Fira Sans Light" charset="0"/>
              </a:rPr>
              <a:t>To influence customer perception of your brand, your brand must be known. A brand awareness campaign is a great first step towards getting the word out about your unique business or organization. </a:t>
            </a:r>
          </a:p>
        </p:txBody>
      </p:sp>
      <p:sp>
        <p:nvSpPr>
          <p:cNvPr id="22" name="TextBox 21"/>
          <p:cNvSpPr txBox="1"/>
          <p:nvPr/>
        </p:nvSpPr>
        <p:spPr>
          <a:xfrm>
            <a:off x="9829800" y="9334500"/>
            <a:ext cx="7135995" cy="584775"/>
          </a:xfrm>
          <a:prstGeom prst="rect">
            <a:avLst/>
          </a:prstGeom>
          <a:noFill/>
        </p:spPr>
        <p:txBody>
          <a:bodyPr wrap="square" rtlCol="0">
            <a:spAutoFit/>
          </a:bodyPr>
          <a:lstStyle/>
          <a:p>
            <a:r>
              <a:rPr lang="en-US" sz="3200" dirty="0" smtClean="0">
                <a:solidFill>
                  <a:schemeClr val="bg1"/>
                </a:solidFill>
                <a:latin typeface="Fira Sans Medium" charset="0"/>
              </a:rPr>
              <a:t>Dollar shave club_1 Billion Dollar</a:t>
            </a:r>
            <a:endParaRPr lang="en-US" sz="3200" dirty="0">
              <a:solidFill>
                <a:schemeClr val="bg1"/>
              </a:solidFill>
              <a:latin typeface="Fira Sans Medium" charset="0"/>
            </a:endParaRPr>
          </a:p>
        </p:txBody>
      </p:sp>
      <p:sp>
        <p:nvSpPr>
          <p:cNvPr id="23" name="AutoShape 2" descr="data:image/png;base64,iVBORw0KGgoAAAANSUhEUgAAAHcAAAB3CAMAAAAO5y+4AAAAmVBMVEX////pWQPpWADpVQDoUgDoTwDoTADqWwDoSQD//Pr+9vD///3qXgD98enym2/86uDqXw/2up361sL62cj50Lr1uqL749TqZB7yonrvilr4yrLraSD749jscDj73872vZz0rovtdDLwkmnvhlHtekDzpoPsbSv3xKjwkGHsahT0s5Tvhkr0sZntfEzwlXHypYjxnH72wK3tdCiUomQsAAALOklEQVRogb0bZ3uizDaZJkWKgg3RgFIUS97d///j7jSQMiAm7j0f9sniDGdOb8PHx0tgWk4YFOtjEm/d1fn8N7nYkR86lvHaa14Dw1+kyRljhCAEAiCECONpfLgGy3+DVPcPiQsRRfjZAQARmma3yHk3Uic4QqLGWeEGEGt/C++NHF+mMYaggaMGdeQQTw7BezDr3mmFYJ0sKt6J67orCq7LeAxrhwIQZIX1e6z+UUPg8VIMs9v9exb43n7pOMv93M+L/zaJixuL3NkvMTv3KXroDoFJ4YWW3l5lOKG/npKHLAC+zX6B1VhPSzIAAjvb183+xab1daMCkeshir2BxUNgBhkusWL3no9g3f6aQFjJOf0Zs20XlvICUdhhrhosLyn1AaDb/HWsXkksgLt0JFK58+BKzBC/tpPyuCiJRdPFy17IP5Ukk8NLm/VUbKQ6vAlfxcr2B5OS5Ngbv83aYIk28X+AlYGRCoYBSPyxeu1ssNTi9S/Mfy4VBLj5uA1hIlwFnOY/tEABjpQyAMUotNJD4eOvA6pUToCj52rtCGoB2bwhrAQrgfjzqde0NgItXL8lmi0lYhQMr9OFSgFcvGjwvYgTgXgyaBhmKtFGv9KoOjgxZyDMhvxAwTUQwOJtaKnktpxiuO3noOdyxSdr5RLrh8bsZRwxVr+VgVyg1mTntnvi8uZrNS/9T85F8Ee9zbS5cOFRidbYIJQMsn/pkrM6CgRCfJO9+lfOZTBVu4uIJrHTxpP97JrX8eQTgA7qk625bqGL6jeDcxlgtTed0yMDXHurWawwgVktsi8Q1Ui1g7COQoKqd6+x8BfKEzv0UABGtSc+gZt7dqjpmj+hR5uq7XS5Aj3G5Ez5L4lSafUDPS9q6JuNqWGE9dXmmrBXq/1cTjin7bZO63fE/Zn6uBHlMswaSlMQGBhN3ujMN6GTkmE6978AtlXL5+SijRKtp1EOguaRrASTactwQi4NtdPZC04nreMc+XGmSgN0GB3w0mKRNTtrJG5uyJmIXbWZc50GoJliehrnwkK1wTiJM3Vtc7nTmr6A4aX5glLEJjdT2HRK/NVwpzT7QmQ9JGo+pgWnfiPX+iNpLuik9IgzbjCTOsFCzXGqWu6JShNsm5oeTI/RBsCG0I2DCHpAyTcRIJBdE38qeK86prMTiTRsZcK2SzTittzE3pV5qLJQWLDiCaDHe5yYvRtHirXmoawHcdxSiT/XPy0N8jayCodblRsQJNS4GrCME7gqZS4edS10Wwdr20vuVoUouqt4txZaVP3E1UG5dF5vLwByHAjBlo0fawFS5a4O4ZpV5lo65ztQOG1LZEefWJbUKOnNbWkeKnIVma1PVFYsNOtb/s8nnPwuLaZwbp+4CBLAMcOeKPnh7YQfdDczoVswU/CGm1IVA7jqIFuxTGOvmpAT/Tu/cXqguuoIpowSCO70WDlAbCk6dOXmnDlnBSsMzkzSjQgs3aK26K255lsF753AadRFm08gC91ZwFDpdsTydVUsNjiJWMjeZ4wBsHM65pZpzH1obbgRBthO6Y01P5BbK7JFmtAV8RU+gsOC/33pRBGWCKBGsmXOWMED0KnhQqwTAaycamBhJgPjjqOu0WimNdobWwlF0bJpnztUdKshdngoayehFn2qUC1rx/ZrTDm5rQDY5QmNsLAj9Dk3E7SqfJfHK3vYCQXhFuOvzjs/NpVnFDqmKiOc70VXJWOR/a/kOX1eagK365CDjSrH48xFzEBCblM3lScyFZmDT6R5csS5qHDRUbFbGYVzgY2dC/f6UxXoBxmfaOaoR5pwTkidkSsg1EofVaC673oOssCjiIMUSrTR6N06d9HZXmh8X76tRnyW6CYyI0AvdMdMrk2uL4LRI0aMQiyjhUSL0xeqVvMCZQziZuS+1KeirH50m1G3vjT2+96jcENiCWTMCVfnnlGcJJd1txNrXKpO86TTGghtStAq6umP2FydaDq45XjVCmljpGkamQZtkubTss+ctPd4K4zOU0J6erE858AUL/eYK3VYtXESztcAtbsiTlzR246LZoyQH4Z23qNrUWk+K45XXTDbhDmEcIeSBtf2q9qcAzUZnaOeGksCz8YZ3vNTvB8RntRFPM+kPot/caMgSnE82Ppt4e3hs8CbY1J71162pqEc3zQrsf/wUPJXOmgq379DeiXwpnV6/YlEu1vOSguulbUR2g7Sa5d6JexXrX0C735Xi66y5chTS3MhgsQneXgsHyGWmFt9yHklhqj9cgfyqdYFqs95cVihx7ECIBuOIiksKa61MxMEbT+Pt2qPYHL3yPyGXTouJV6kEa02F5lNZBe9zH9EIklZXXHEuiFCCG40Q2oQl26ZGxRUt6aZvzqmQSXcmcSCNtUjX84OsV0h/nM5nzd9Dn8CpFh9rtj/KRfpDB7KOivj3qm2xnc7Z2G7etBaWhkHRb4xpssdSbSg2WvytpLVwwYkYF7VJryBBJPnc54Sbadt6snJQI3iXviq8hyLS1pZhNahGimBqPPbUqYgaNhVMbCrmkjWDk8CsLkuk4yZIrSGJeJnbDN5yiAS3Cs/wnp4Q0mtpp7tlBQ/k9cyq/J2aoJMtadDyYpxEFUtXPWZhyVnXWgyKLAF4AVh7QxkQCfMg6AWDqRD1lEeLRvIac1v7ixkP/j24LkSDNlBgGCo4W7J8Rjc9iMW/QMsm21RpdvqxZKFMB7OzvW7PB7uXeexo4GzFIXDfciqZ7UhR0po+8zUjBLxtm/Oza0InkofdYYyFivAKQdo8XOnoMsCAvZ0vz9Eq6KKBUWj3dFEm4z3RexNEnG3gGXAm9+1nNnjQUJRAn84NzmlVA9ZOmDORHyGrsrgTjxnj6v/i35mNxWmmUY5pRxdAVXhqRvReZOhMdwIeNqgtQkOM0ntK1NKP5OpQTuD1rlDBufaY0O0LQ7NhUbJ5Gg81g8WF8W2aUurQ05cs/vKNatdnX2jflENgSF7EZOmTly4ETUbGpYYazS6I5ZIwYYnt0pwjtxgSEPE3Gd8onszDhRijFMnTV9jhNAr9y8eRz5hBBGpbzV4AdoZ5FjcSYMGa8z8fv/64dzbv2/uDfnOOLm4E25FzoaUI4YfQVO4Dk/3oaKWyPoaUW8BOS5TDDzE3KQ1jXsTmGJcoBwtiz7lJz51f/o1eNw/AE1pGqJNo54M/A6Ms3hzTw7n8/AJXvYTT9GehAPqjS1rIpK39950NUVU7usZUdBP8B8gTgUbewb4HBzpWUdULaNB1uZoUF/nsss7IqkZi3Yi0D4p2sRlik/UU66/CmYqqVX2t+sLZY0Ls5/erKuDkZYZ5vPbgZFc+gZzMk6SiFHcS8u28m9u9VEwvTN6Ae2HXsjRIvrdDbui7DiN1pVZ2Rpb9XU3nwPN90VvC93G3/wsm2OAbEZPLBpgzFaoZNoL0jLDqRwio5X6ws4weBvZXQL49JqSGAdQ3iZ+9dK4Hl7K69c9U9vB3YvqBjXevnIl2D+A6gL08Sfex4vLgT2Eu/VIzPmpvPwMoGaPK6o6UKyqdyCynTnDrzEtz0akuuAOjz/3eN7hcUcf4vPh6veJ2lwuvhNUjXeYbH5z4VT3ksdHEQBBd7dJ81CvDSzpX9b8y04ygB5HRHCsXPohuIHyyson/1oDa+R82djrqChS+3SMJxrB9U9XAM7uP7P6Jlj+iaDmZygAQlrCsA+CGt+I8HPhcxS+6bqp6dh1NvYCPY4b/9y1qsDIU6o2Q6gZpafiPelCA5x5+hcRBPm3VjXOso+uqNDB5U/4z7720vfp5rbLXKZeiImYfRKU7W721z/6yqsO1t7PF9fr9/f39bpYBPP925LA/wP8DzZyq+CWJH6/AAAAAElFTkSuQmCC"/>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5847" y="9104865"/>
            <a:ext cx="11334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36B2"/>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607273" y="1028700"/>
            <a:ext cx="5652027" cy="11486331"/>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0" b="1"/>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9727" t="2841" r="-15704" b="4693"/>
              </a:stretch>
            </a:blipFill>
          </p:spPr>
        </p:sp>
      </p:grpSp>
      <p:grpSp>
        <p:nvGrpSpPr>
          <p:cNvPr id="5" name="Group 5"/>
          <p:cNvGrpSpPr/>
          <p:nvPr/>
        </p:nvGrpSpPr>
        <p:grpSpPr>
          <a:xfrm>
            <a:off x="122120" y="952500"/>
            <a:ext cx="10241080" cy="3768353"/>
            <a:chOff x="0" y="-133351"/>
            <a:chExt cx="13654774" cy="5024470"/>
          </a:xfrm>
        </p:grpSpPr>
        <p:sp>
          <p:nvSpPr>
            <p:cNvPr id="6" name="TextBox 6"/>
            <p:cNvSpPr txBox="1"/>
            <p:nvPr/>
          </p:nvSpPr>
          <p:spPr>
            <a:xfrm>
              <a:off x="1728931" y="4172974"/>
              <a:ext cx="11925842" cy="718145"/>
            </a:xfrm>
            <a:prstGeom prst="rect">
              <a:avLst/>
            </a:prstGeom>
          </p:spPr>
          <p:txBody>
            <a:bodyPr lIns="0" tIns="0" rIns="0" bIns="0" rtlCol="0" anchor="t">
              <a:spAutoFit/>
            </a:bodyPr>
            <a:lstStyle/>
            <a:p>
              <a:pPr>
                <a:lnSpc>
                  <a:spcPts val="4200"/>
                </a:lnSpc>
              </a:pPr>
              <a:r>
                <a:rPr lang="en-US" sz="3500" spc="105" dirty="0" smtClean="0">
                  <a:solidFill>
                    <a:srgbClr val="FFFFFF"/>
                  </a:solidFill>
                  <a:latin typeface="Fira Sans Medium Bold"/>
                </a:rPr>
                <a:t>Search Engine </a:t>
              </a:r>
              <a:r>
                <a:rPr lang="en-US" sz="3500" spc="105" dirty="0" err="1" smtClean="0">
                  <a:solidFill>
                    <a:srgbClr val="FFFFFF"/>
                  </a:solidFill>
                  <a:latin typeface="Fira Sans Medium Bold"/>
                </a:rPr>
                <a:t>Optimisation</a:t>
              </a:r>
              <a:endParaRPr lang="en-US" sz="3500" spc="105" dirty="0">
                <a:solidFill>
                  <a:srgbClr val="FFFFFF"/>
                </a:solidFill>
                <a:latin typeface="Fira Sans Medium Bold"/>
              </a:endParaRPr>
            </a:p>
          </p:txBody>
        </p:sp>
        <p:sp>
          <p:nvSpPr>
            <p:cNvPr id="8" name="AutoShape 8"/>
            <p:cNvSpPr/>
            <p:nvPr/>
          </p:nvSpPr>
          <p:spPr>
            <a:xfrm rot="-10800000">
              <a:off x="0" y="3784203"/>
              <a:ext cx="13654774" cy="0"/>
            </a:xfrm>
            <a:prstGeom prst="line">
              <a:avLst/>
            </a:prstGeom>
            <a:ln w="38100" cap="rnd">
              <a:solidFill>
                <a:srgbClr val="86C7ED"/>
              </a:solidFill>
              <a:prstDash val="solid"/>
              <a:headEnd type="none" w="sm" len="sm"/>
              <a:tailEnd type="none" w="sm" len="sm"/>
            </a:ln>
          </p:spPr>
        </p:sp>
        <p:sp>
          <p:nvSpPr>
            <p:cNvPr id="9" name="TextBox 9"/>
            <p:cNvSpPr txBox="1"/>
            <p:nvPr/>
          </p:nvSpPr>
          <p:spPr>
            <a:xfrm>
              <a:off x="1728931" y="-133351"/>
              <a:ext cx="11925842" cy="3351345"/>
            </a:xfrm>
            <a:prstGeom prst="rect">
              <a:avLst/>
            </a:prstGeom>
          </p:spPr>
          <p:txBody>
            <a:bodyPr lIns="0" tIns="0" rIns="0" bIns="0" rtlCol="0" anchor="t">
              <a:spAutoFit/>
            </a:bodyPr>
            <a:lstStyle/>
            <a:p>
              <a:pPr>
                <a:lnSpc>
                  <a:spcPts val="9799"/>
                </a:lnSpc>
                <a:spcBef>
                  <a:spcPct val="0"/>
                </a:spcBef>
              </a:pPr>
              <a:r>
                <a:rPr lang="en-US" sz="6999" spc="-139" dirty="0" smtClean="0">
                  <a:solidFill>
                    <a:srgbClr val="FFFFFF"/>
                  </a:solidFill>
                  <a:latin typeface="Fira Sans Medium"/>
                </a:rPr>
                <a:t>Choice is outsourced by algorithms</a:t>
              </a:r>
              <a:endParaRPr lang="en-US" sz="6999" spc="-139" dirty="0">
                <a:solidFill>
                  <a:srgbClr val="FFFFFF"/>
                </a:solidFill>
                <a:latin typeface="Fira Sans Medium"/>
              </a:endParaRPr>
            </a:p>
          </p:txBody>
        </p:sp>
      </p:grpSp>
      <p:sp>
        <p:nvSpPr>
          <p:cNvPr id="18" name="Rectangle 17"/>
          <p:cNvSpPr/>
          <p:nvPr/>
        </p:nvSpPr>
        <p:spPr>
          <a:xfrm>
            <a:off x="571500" y="4991100"/>
            <a:ext cx="10439400" cy="5170646"/>
          </a:xfrm>
          <a:prstGeom prst="rect">
            <a:avLst/>
          </a:prstGeom>
        </p:spPr>
        <p:txBody>
          <a:bodyPr wrap="square">
            <a:spAutoFit/>
          </a:bodyPr>
          <a:lstStyle/>
          <a:p>
            <a:r>
              <a:rPr lang="en-US" sz="3000" dirty="0">
                <a:solidFill>
                  <a:schemeClr val="bg1"/>
                </a:solidFill>
                <a:latin typeface="Fira Sans Light" charset="0"/>
              </a:rPr>
              <a:t>Nowadays, cloud computing is increasingly popular. As its important application, outsourcing has aroused great concern</a:t>
            </a:r>
            <a:r>
              <a:rPr lang="en-US" sz="3000" dirty="0" smtClean="0">
                <a:solidFill>
                  <a:schemeClr val="bg1"/>
                </a:solidFill>
                <a:latin typeface="Fira Sans Light" charset="0"/>
              </a:rPr>
              <a:t>. </a:t>
            </a:r>
            <a:r>
              <a:rPr lang="en-US" sz="3000" dirty="0">
                <a:solidFill>
                  <a:schemeClr val="bg1"/>
                </a:solidFill>
                <a:latin typeface="Fira Sans Light" charset="0"/>
              </a:rPr>
              <a:t>Meanwhile, our algorithm allows outsourcers to detect any misbehavior with probability 1, which means the </a:t>
            </a:r>
            <a:r>
              <a:rPr lang="en-US" sz="3000" dirty="0" err="1">
                <a:solidFill>
                  <a:schemeClr val="bg1"/>
                </a:solidFill>
                <a:latin typeface="Fira Sans Light" charset="0"/>
              </a:rPr>
              <a:t>checkability</a:t>
            </a:r>
            <a:r>
              <a:rPr lang="en-US" sz="3000" dirty="0">
                <a:solidFill>
                  <a:schemeClr val="bg1"/>
                </a:solidFill>
                <a:latin typeface="Fira Sans Light" charset="0"/>
              </a:rPr>
              <a:t> of our algorithm shows a significant improvement in comparison to other single server based schemes. Furthermore, to protect data privacy, we propose a new division method to hide the primitive outsourced data. Compared with the state-of-the-art schemes, our secure outsourcing algorithm has an outstanding performance in both efficiency and </a:t>
            </a:r>
            <a:r>
              <a:rPr lang="en-US" sz="3000" dirty="0" err="1">
                <a:solidFill>
                  <a:schemeClr val="bg1"/>
                </a:solidFill>
                <a:latin typeface="Fira Sans Light" charset="0"/>
              </a:rPr>
              <a:t>checkability</a:t>
            </a:r>
            <a:r>
              <a:rPr lang="en-US" sz="3000" dirty="0">
                <a:solidFill>
                  <a:schemeClr val="bg1"/>
                </a:solidFill>
                <a:latin typeface="Fira Sans Light" charset="0"/>
              </a:rPr>
              <a: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flipH="1">
            <a:off x="-2247937" y="6733645"/>
            <a:ext cx="8843432" cy="5049310"/>
          </a:xfrm>
          <a:prstGeom prst="rect">
            <a:avLst/>
          </a:prstGeom>
        </p:spPr>
      </p:pic>
      <p:grpSp>
        <p:nvGrpSpPr>
          <p:cNvPr id="3" name="Group 3"/>
          <p:cNvGrpSpPr/>
          <p:nvPr/>
        </p:nvGrpSpPr>
        <p:grpSpPr>
          <a:xfrm>
            <a:off x="1028700" y="1445466"/>
            <a:ext cx="7212699" cy="3230984"/>
            <a:chOff x="0" y="0"/>
            <a:chExt cx="9616932" cy="4307979"/>
          </a:xfrm>
        </p:grpSpPr>
        <p:sp>
          <p:nvSpPr>
            <p:cNvPr id="4" name="TextBox 4"/>
            <p:cNvSpPr txBox="1"/>
            <p:nvPr/>
          </p:nvSpPr>
          <p:spPr>
            <a:xfrm>
              <a:off x="0" y="-133350"/>
              <a:ext cx="9616932" cy="3198283"/>
            </a:xfrm>
            <a:prstGeom prst="rect">
              <a:avLst/>
            </a:prstGeom>
          </p:spPr>
          <p:txBody>
            <a:bodyPr lIns="0" tIns="0" rIns="0" bIns="0" rtlCol="0" anchor="t">
              <a:spAutoFit/>
            </a:bodyPr>
            <a:lstStyle/>
            <a:p>
              <a:pPr>
                <a:lnSpc>
                  <a:spcPts val="9799"/>
                </a:lnSpc>
                <a:spcBef>
                  <a:spcPct val="0"/>
                </a:spcBef>
              </a:pPr>
              <a:r>
                <a:rPr lang="en-US" sz="6999" spc="-139" dirty="0">
                  <a:solidFill>
                    <a:srgbClr val="1836B2"/>
                  </a:solidFill>
                  <a:latin typeface="Fira Sans Medium"/>
                </a:rPr>
                <a:t>Making the most out of the internet</a:t>
              </a:r>
            </a:p>
          </p:txBody>
        </p:sp>
        <p:sp>
          <p:nvSpPr>
            <p:cNvPr id="5" name="TextBox 5"/>
            <p:cNvSpPr txBox="1"/>
            <p:nvPr/>
          </p:nvSpPr>
          <p:spPr>
            <a:xfrm>
              <a:off x="0" y="3631704"/>
              <a:ext cx="9616932"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Take advantage of the tools available.</a:t>
              </a:r>
            </a:p>
          </p:txBody>
        </p:sp>
      </p:grpSp>
      <p:grpSp>
        <p:nvGrpSpPr>
          <p:cNvPr id="6" name="Group 6"/>
          <p:cNvGrpSpPr/>
          <p:nvPr/>
        </p:nvGrpSpPr>
        <p:grpSpPr>
          <a:xfrm>
            <a:off x="10791918" y="1088823"/>
            <a:ext cx="5314450" cy="665051"/>
            <a:chOff x="0" y="0"/>
            <a:chExt cx="7085933" cy="886735"/>
          </a:xfrm>
        </p:grpSpPr>
        <p:sp>
          <p:nvSpPr>
            <p:cNvPr id="7" name="TextBox 7"/>
            <p:cNvSpPr txBox="1"/>
            <p:nvPr/>
          </p:nvSpPr>
          <p:spPr>
            <a:xfrm>
              <a:off x="1805819" y="71892"/>
              <a:ext cx="5280114" cy="6762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Social media channels</a:t>
              </a:r>
            </a:p>
          </p:txBody>
        </p:sp>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0" y="0"/>
              <a:ext cx="886735" cy="886735"/>
            </a:xfrm>
            <a:prstGeom prst="rect">
              <a:avLst/>
            </a:prstGeom>
          </p:spPr>
        </p:pic>
      </p:grpSp>
      <p:grpSp>
        <p:nvGrpSpPr>
          <p:cNvPr id="9" name="Group 9"/>
          <p:cNvGrpSpPr/>
          <p:nvPr/>
        </p:nvGrpSpPr>
        <p:grpSpPr>
          <a:xfrm>
            <a:off x="10721491" y="2726125"/>
            <a:ext cx="5384877" cy="990600"/>
            <a:chOff x="0" y="0"/>
            <a:chExt cx="7179836" cy="1320800"/>
          </a:xfrm>
        </p:grpSpPr>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318501"/>
              <a:ext cx="1074540" cy="683798"/>
            </a:xfrm>
            <a:prstGeom prst="rect">
              <a:avLst/>
            </a:prstGeom>
          </p:spPr>
        </p:pic>
        <p:sp>
          <p:nvSpPr>
            <p:cNvPr id="11" name="TextBox 11"/>
            <p:cNvSpPr txBox="1"/>
            <p:nvPr/>
          </p:nvSpPr>
          <p:spPr>
            <a:xfrm>
              <a:off x="1899722" y="-66675"/>
              <a:ext cx="5280114" cy="13874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Automated</a:t>
              </a:r>
            </a:p>
            <a:p>
              <a:pPr>
                <a:lnSpc>
                  <a:spcPts val="4200"/>
                </a:lnSpc>
              </a:pPr>
              <a:r>
                <a:rPr lang="en-US" sz="3000" spc="15" dirty="0">
                  <a:solidFill>
                    <a:srgbClr val="000000"/>
                  </a:solidFill>
                  <a:latin typeface="Fira Sans Light"/>
                </a:rPr>
                <a:t>customer service</a:t>
              </a:r>
            </a:p>
          </p:txBody>
        </p:sp>
      </p:grpSp>
      <p:grpSp>
        <p:nvGrpSpPr>
          <p:cNvPr id="12" name="Group 12"/>
          <p:cNvGrpSpPr/>
          <p:nvPr/>
        </p:nvGrpSpPr>
        <p:grpSpPr>
          <a:xfrm>
            <a:off x="10721491" y="4573568"/>
            <a:ext cx="5384877" cy="990600"/>
            <a:chOff x="0" y="0"/>
            <a:chExt cx="7179836" cy="1320800"/>
          </a:xfrm>
        </p:grpSpPr>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0" y="147551"/>
              <a:ext cx="1074540" cy="1025697"/>
            </a:xfrm>
            <a:prstGeom prst="rect">
              <a:avLst/>
            </a:prstGeom>
          </p:spPr>
        </p:pic>
        <p:sp>
          <p:nvSpPr>
            <p:cNvPr id="14" name="TextBox 14"/>
            <p:cNvSpPr txBox="1"/>
            <p:nvPr/>
          </p:nvSpPr>
          <p:spPr>
            <a:xfrm>
              <a:off x="1899722" y="-66675"/>
              <a:ext cx="5280114" cy="13874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Seamless</a:t>
              </a:r>
            </a:p>
            <a:p>
              <a:pPr>
                <a:lnSpc>
                  <a:spcPts val="4200"/>
                </a:lnSpc>
              </a:pPr>
              <a:r>
                <a:rPr lang="en-US" sz="3000" spc="15" dirty="0">
                  <a:solidFill>
                    <a:srgbClr val="000000"/>
                  </a:solidFill>
                  <a:latin typeface="Fira Sans Light"/>
                </a:rPr>
                <a:t>ecommerce platform</a:t>
              </a:r>
            </a:p>
          </p:txBody>
        </p:sp>
      </p:grpSp>
      <p:grpSp>
        <p:nvGrpSpPr>
          <p:cNvPr id="15" name="Group 15"/>
          <p:cNvGrpSpPr/>
          <p:nvPr/>
        </p:nvGrpSpPr>
        <p:grpSpPr>
          <a:xfrm>
            <a:off x="10791918" y="6456586"/>
            <a:ext cx="5314450" cy="990600"/>
            <a:chOff x="0" y="0"/>
            <a:chExt cx="7085933" cy="1320800"/>
          </a:xfrm>
        </p:grpSpPr>
        <p:pic>
          <p:nvPicPr>
            <p:cNvPr id="16" name="Picture 1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0" y="217033"/>
              <a:ext cx="886735" cy="886735"/>
            </a:xfrm>
            <a:prstGeom prst="rect">
              <a:avLst/>
            </a:prstGeom>
          </p:spPr>
        </p:pic>
        <p:sp>
          <p:nvSpPr>
            <p:cNvPr id="17" name="TextBox 17"/>
            <p:cNvSpPr txBox="1"/>
            <p:nvPr/>
          </p:nvSpPr>
          <p:spPr>
            <a:xfrm>
              <a:off x="1805819" y="-66675"/>
              <a:ext cx="5280114" cy="13874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Analytic tools</a:t>
              </a:r>
            </a:p>
            <a:p>
              <a:pPr>
                <a:lnSpc>
                  <a:spcPts val="4200"/>
                </a:lnSpc>
              </a:pPr>
              <a:r>
                <a:rPr lang="en-US" sz="3000" spc="15" dirty="0">
                  <a:solidFill>
                    <a:srgbClr val="000000"/>
                  </a:solidFill>
                  <a:latin typeface="Fira Sans Light"/>
                </a:rPr>
                <a:t>and reporting</a:t>
              </a:r>
            </a:p>
          </p:txBody>
        </p:sp>
      </p:grpSp>
      <p:grpSp>
        <p:nvGrpSpPr>
          <p:cNvPr id="18" name="Group 18"/>
          <p:cNvGrpSpPr/>
          <p:nvPr/>
        </p:nvGrpSpPr>
        <p:grpSpPr>
          <a:xfrm>
            <a:off x="10753950" y="8207577"/>
            <a:ext cx="5352418" cy="990600"/>
            <a:chOff x="0" y="0"/>
            <a:chExt cx="7136557" cy="1320800"/>
          </a:xfrm>
        </p:grpSpPr>
        <p:pic>
          <p:nvPicPr>
            <p:cNvPr id="19" name="Picture 19"/>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0" y="323588"/>
              <a:ext cx="987983" cy="673625"/>
            </a:xfrm>
            <a:prstGeom prst="rect">
              <a:avLst/>
            </a:prstGeom>
          </p:spPr>
        </p:pic>
        <p:sp>
          <p:nvSpPr>
            <p:cNvPr id="20" name="TextBox 20"/>
            <p:cNvSpPr txBox="1"/>
            <p:nvPr/>
          </p:nvSpPr>
          <p:spPr>
            <a:xfrm>
              <a:off x="1856443" y="-66675"/>
              <a:ext cx="5280114" cy="1387475"/>
            </a:xfrm>
            <a:prstGeom prst="rect">
              <a:avLst/>
            </a:prstGeom>
          </p:spPr>
          <p:txBody>
            <a:bodyPr lIns="0" tIns="0" rIns="0" bIns="0" rtlCol="0" anchor="t">
              <a:spAutoFit/>
            </a:bodyPr>
            <a:lstStyle/>
            <a:p>
              <a:pPr>
                <a:lnSpc>
                  <a:spcPts val="4200"/>
                </a:lnSpc>
              </a:pPr>
              <a:r>
                <a:rPr lang="en-US" sz="3000" spc="15" dirty="0">
                  <a:solidFill>
                    <a:srgbClr val="000000"/>
                  </a:solidFill>
                  <a:latin typeface="Fira Sans Light"/>
                </a:rPr>
                <a:t>Tailor-made user recommendations</a:t>
              </a:r>
            </a:p>
          </p:txBody>
        </p:sp>
      </p:grpSp>
    </p:spTree>
    <p:extLst>
      <p:ext uri="{BB962C8B-B14F-4D97-AF65-F5344CB8AC3E}">
        <p14:creationId xmlns:p14="http://schemas.microsoft.com/office/powerpoint/2010/main" val="501992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835843" y="1028700"/>
            <a:ext cx="8213147" cy="8229600"/>
            <a:chOff x="0" y="0"/>
            <a:chExt cx="10143490" cy="10163810"/>
          </a:xfrm>
        </p:grpSpPr>
        <p:sp>
          <p:nvSpPr>
            <p:cNvPr id="3" name="Freeform 3"/>
            <p:cNvSpPr/>
            <p:nvPr/>
          </p:nvSpPr>
          <p:spPr>
            <a:xfrm>
              <a:off x="0" y="0"/>
              <a:ext cx="10143351" cy="10163632"/>
            </a:xfrm>
            <a:custGeom>
              <a:avLst/>
              <a:gdLst/>
              <a:ahLst/>
              <a:cxnLst/>
              <a:rect l="l" t="t" r="r" b="b"/>
              <a:pathLst>
                <a:path w="10143351" h="10163632">
                  <a:moveTo>
                    <a:pt x="0" y="0"/>
                  </a:moveTo>
                  <a:lnTo>
                    <a:pt x="10143351" y="0"/>
                  </a:lnTo>
                  <a:lnTo>
                    <a:pt x="10143351" y="10163632"/>
                  </a:lnTo>
                  <a:lnTo>
                    <a:pt x="0" y="10163632"/>
                  </a:lnTo>
                  <a:close/>
                </a:path>
              </a:pathLst>
            </a:custGeom>
            <a:blipFill>
              <a:blip r:embed="rId2"/>
              <a:stretch>
                <a:fillRect t="-25" r="1" b="-23"/>
              </a:stretch>
            </a:blipFill>
          </p:spPr>
        </p:sp>
        <p:sp>
          <p:nvSpPr>
            <p:cNvPr id="4" name="Freeform 4"/>
            <p:cNvSpPr/>
            <p:nvPr/>
          </p:nvSpPr>
          <p:spPr>
            <a:xfrm>
              <a:off x="3149600" y="2368550"/>
              <a:ext cx="5156200" cy="6858000"/>
            </a:xfrm>
            <a:custGeom>
              <a:avLst/>
              <a:gdLst/>
              <a:ahLst/>
              <a:cxnLst/>
              <a:rect l="l" t="t" r="r" b="b"/>
              <a:pathLst>
                <a:path w="5156200" h="6858000">
                  <a:moveTo>
                    <a:pt x="0" y="0"/>
                  </a:moveTo>
                  <a:lnTo>
                    <a:pt x="5156200" y="0"/>
                  </a:lnTo>
                  <a:lnTo>
                    <a:pt x="5156200" y="6858000"/>
                  </a:lnTo>
                  <a:lnTo>
                    <a:pt x="0" y="6858000"/>
                  </a:lnTo>
                  <a:close/>
                </a:path>
              </a:pathLst>
            </a:custGeom>
            <a:blipFill>
              <a:blip r:embed="rId3"/>
              <a:stretch>
                <a:fillRect l="20568" t="23303" r="-21983" b="9221"/>
              </a:stretch>
            </a:blipFill>
          </p:spPr>
        </p:sp>
        <p:sp>
          <p:nvSpPr>
            <p:cNvPr id="5" name="Freeform 5"/>
            <p:cNvSpPr/>
            <p:nvPr/>
          </p:nvSpPr>
          <p:spPr>
            <a:xfrm>
              <a:off x="374650" y="673100"/>
              <a:ext cx="6318250" cy="8427288"/>
            </a:xfrm>
            <a:custGeom>
              <a:avLst/>
              <a:gdLst/>
              <a:ahLst/>
              <a:cxnLst/>
              <a:rect l="l" t="t" r="r" b="b"/>
              <a:pathLst>
                <a:path w="6318250" h="8427288">
                  <a:moveTo>
                    <a:pt x="2560460" y="1417091"/>
                  </a:moveTo>
                  <a:lnTo>
                    <a:pt x="2559050" y="8427288"/>
                  </a:lnTo>
                  <a:lnTo>
                    <a:pt x="0" y="8427288"/>
                  </a:lnTo>
                  <a:lnTo>
                    <a:pt x="0" y="0"/>
                  </a:lnTo>
                  <a:lnTo>
                    <a:pt x="6318250" y="0"/>
                  </a:lnTo>
                  <a:lnTo>
                    <a:pt x="6318250" y="1098550"/>
                  </a:lnTo>
                  <a:lnTo>
                    <a:pt x="2878087" y="1099439"/>
                  </a:lnTo>
                  <a:cubicBezTo>
                    <a:pt x="2702674" y="1099490"/>
                    <a:pt x="2560498" y="1241679"/>
                    <a:pt x="2560460" y="1417091"/>
                  </a:cubicBezTo>
                  <a:close/>
                </a:path>
              </a:pathLst>
            </a:custGeom>
            <a:blipFill>
              <a:blip r:embed="rId4"/>
              <a:stretch>
                <a:fillRect l="3693" t="1514" r="34017" b="5355"/>
              </a:stretch>
            </a:blipFill>
          </p:spPr>
        </p:sp>
      </p:grpSp>
      <p:grpSp>
        <p:nvGrpSpPr>
          <p:cNvPr id="6" name="Group 6"/>
          <p:cNvGrpSpPr/>
          <p:nvPr/>
        </p:nvGrpSpPr>
        <p:grpSpPr>
          <a:xfrm>
            <a:off x="6400800" y="1104900"/>
            <a:ext cx="9375946" cy="7324649"/>
            <a:chOff x="-2729593" y="-1067721"/>
            <a:chExt cx="12501261" cy="9766200"/>
          </a:xfrm>
        </p:grpSpPr>
        <p:sp>
          <p:nvSpPr>
            <p:cNvPr id="7" name="TextBox 7"/>
            <p:cNvSpPr txBox="1"/>
            <p:nvPr/>
          </p:nvSpPr>
          <p:spPr>
            <a:xfrm>
              <a:off x="0" y="1282933"/>
              <a:ext cx="9771668" cy="3869267"/>
            </a:xfrm>
            <a:prstGeom prst="rect">
              <a:avLst/>
            </a:prstGeom>
          </p:spPr>
          <p:txBody>
            <a:bodyPr lIns="0" tIns="0" rIns="0" bIns="0" rtlCol="0" anchor="t">
              <a:spAutoFit/>
            </a:bodyPr>
            <a:lstStyle/>
            <a:p>
              <a:pPr>
                <a:lnSpc>
                  <a:spcPts val="22000"/>
                </a:lnSpc>
              </a:pPr>
              <a:r>
                <a:rPr lang="en-US" sz="20000" dirty="0">
                  <a:solidFill>
                    <a:srgbClr val="1836B2"/>
                  </a:solidFill>
                  <a:latin typeface="Fira Sans Medium Bold"/>
                </a:rPr>
                <a:t>75%</a:t>
              </a:r>
            </a:p>
          </p:txBody>
        </p:sp>
        <p:sp>
          <p:nvSpPr>
            <p:cNvPr id="8" name="TextBox 8"/>
            <p:cNvSpPr txBox="1"/>
            <p:nvPr/>
          </p:nvSpPr>
          <p:spPr>
            <a:xfrm>
              <a:off x="0" y="4965107"/>
              <a:ext cx="9771668" cy="720725"/>
            </a:xfrm>
            <a:prstGeom prst="rect">
              <a:avLst/>
            </a:prstGeom>
          </p:spPr>
          <p:txBody>
            <a:bodyPr lIns="0" tIns="0" rIns="0" bIns="0" rtlCol="0" anchor="t">
              <a:spAutoFit/>
            </a:bodyPr>
            <a:lstStyle/>
            <a:p>
              <a:pPr>
                <a:lnSpc>
                  <a:spcPts val="4200"/>
                </a:lnSpc>
              </a:pPr>
              <a:r>
                <a:rPr lang="en-US" sz="4000" spc="105" dirty="0">
                  <a:solidFill>
                    <a:srgbClr val="A066CB"/>
                  </a:solidFill>
                  <a:latin typeface="Fira Sans Medium Bold"/>
                </a:rPr>
                <a:t>S</a:t>
              </a:r>
              <a:r>
                <a:rPr lang="en-US" sz="4000" spc="105" dirty="0" smtClean="0">
                  <a:solidFill>
                    <a:srgbClr val="A066CB"/>
                  </a:solidFill>
                  <a:latin typeface="Fira Sans Medium Bold"/>
                </a:rPr>
                <a:t>ocial </a:t>
              </a:r>
              <a:r>
                <a:rPr lang="en-US" sz="4000" spc="105" dirty="0">
                  <a:solidFill>
                    <a:srgbClr val="A066CB"/>
                  </a:solidFill>
                  <a:latin typeface="Fira Sans Medium Bold"/>
                </a:rPr>
                <a:t>media marketing</a:t>
              </a:r>
            </a:p>
          </p:txBody>
        </p:sp>
        <p:sp>
          <p:nvSpPr>
            <p:cNvPr id="9" name="TextBox 9"/>
            <p:cNvSpPr txBox="1"/>
            <p:nvPr/>
          </p:nvSpPr>
          <p:spPr>
            <a:xfrm>
              <a:off x="0" y="6578240"/>
              <a:ext cx="9771668" cy="2120239"/>
            </a:xfrm>
            <a:prstGeom prst="rect">
              <a:avLst/>
            </a:prstGeom>
          </p:spPr>
          <p:txBody>
            <a:bodyPr lIns="0" tIns="0" rIns="0" bIns="0" rtlCol="0" anchor="t">
              <a:spAutoFit/>
            </a:bodyPr>
            <a:lstStyle/>
            <a:p>
              <a:pPr marL="342900" indent="-342900">
                <a:lnSpc>
                  <a:spcPts val="3079"/>
                </a:lnSpc>
                <a:buFont typeface="Arial" pitchFamily="34" charset="0"/>
                <a:buChar char="•"/>
              </a:pPr>
              <a:r>
                <a:rPr lang="en-US" sz="2199" spc="10" dirty="0" smtClean="0">
                  <a:solidFill>
                    <a:srgbClr val="000000"/>
                  </a:solidFill>
                  <a:latin typeface="Fira Sans Light"/>
                </a:rPr>
                <a:t>Brands are investing in getting discovered on online platforms like Amazon, </a:t>
              </a:r>
              <a:r>
                <a:rPr lang="en-US" sz="2199" spc="10" dirty="0" err="1" smtClean="0">
                  <a:solidFill>
                    <a:srgbClr val="000000"/>
                  </a:solidFill>
                  <a:latin typeface="Fira Sans Light"/>
                </a:rPr>
                <a:t>Flipkart</a:t>
              </a:r>
              <a:r>
                <a:rPr lang="en-US" sz="2199" spc="10" dirty="0" smtClean="0">
                  <a:solidFill>
                    <a:srgbClr val="000000"/>
                  </a:solidFill>
                  <a:latin typeface="Fira Sans Light"/>
                </a:rPr>
                <a:t> </a:t>
              </a:r>
              <a:r>
                <a:rPr lang="en-US" sz="2199" spc="10" dirty="0" err="1" smtClean="0">
                  <a:solidFill>
                    <a:srgbClr val="000000"/>
                  </a:solidFill>
                  <a:latin typeface="Fira Sans Light"/>
                </a:rPr>
                <a:t>etc</a:t>
              </a:r>
              <a:endParaRPr lang="en-US" sz="2199" spc="10" dirty="0" smtClean="0">
                <a:solidFill>
                  <a:srgbClr val="000000"/>
                </a:solidFill>
                <a:latin typeface="Fira Sans Light"/>
              </a:endParaRPr>
            </a:p>
            <a:p>
              <a:pPr marL="342900" indent="-342900">
                <a:lnSpc>
                  <a:spcPts val="3079"/>
                </a:lnSpc>
                <a:buFont typeface="Arial" pitchFamily="34" charset="0"/>
                <a:buChar char="•"/>
              </a:pPr>
              <a:r>
                <a:rPr lang="en-US" sz="2199" spc="10" dirty="0" smtClean="0">
                  <a:solidFill>
                    <a:srgbClr val="000000"/>
                  </a:solidFill>
                  <a:latin typeface="Fira Sans Light"/>
                </a:rPr>
                <a:t>They have Social Media handling teams which handle’s and maintains there image in the market</a:t>
              </a:r>
              <a:endParaRPr lang="en-US" sz="2199" spc="10" dirty="0">
                <a:solidFill>
                  <a:srgbClr val="000000"/>
                </a:solidFill>
                <a:latin typeface="Fira Sans Light"/>
              </a:endParaRPr>
            </a:p>
          </p:txBody>
        </p:sp>
        <p:sp>
          <p:nvSpPr>
            <p:cNvPr id="10" name="TextBox 10"/>
            <p:cNvSpPr txBox="1"/>
            <p:nvPr/>
          </p:nvSpPr>
          <p:spPr>
            <a:xfrm>
              <a:off x="-2729593" y="-1067721"/>
              <a:ext cx="12173752" cy="2708434"/>
            </a:xfrm>
            <a:prstGeom prst="rect">
              <a:avLst/>
            </a:prstGeom>
          </p:spPr>
          <p:txBody>
            <a:bodyPr wrap="square" lIns="0" tIns="0" rIns="0" bIns="0" rtlCol="0" anchor="t">
              <a:spAutoFit/>
            </a:bodyPr>
            <a:lstStyle/>
            <a:p>
              <a:pPr marL="457200" algn="ctr"/>
              <a:r>
                <a:rPr lang="en-US" sz="6600" b="1" spc="105" dirty="0" smtClean="0">
                  <a:solidFill>
                    <a:srgbClr val="A066CB"/>
                  </a:solidFill>
                  <a:latin typeface="Fira Sans Medium Bold"/>
                </a:rPr>
                <a:t>Brand Discoverable </a:t>
              </a:r>
            </a:p>
            <a:p>
              <a:pPr marL="457200" algn="ctr"/>
              <a:r>
                <a:rPr lang="en-US" sz="6600" b="1" spc="105" dirty="0" smtClean="0">
                  <a:solidFill>
                    <a:srgbClr val="A066CB"/>
                  </a:solidFill>
                  <a:latin typeface="Fira Sans Medium Bold"/>
                </a:rPr>
                <a:t>on a platform </a:t>
              </a:r>
              <a:endParaRPr lang="en-US" sz="6600" b="1" spc="105" dirty="0">
                <a:solidFill>
                  <a:srgbClr val="A066CB"/>
                </a:solidFill>
                <a:latin typeface="Fira Sans Medium Bold"/>
              </a:endParaRPr>
            </a:p>
          </p:txBody>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t="34026"/>
          <a:stretch>
            <a:fillRect/>
          </a:stretch>
        </p:blipFill>
        <p:spPr>
          <a:xfrm>
            <a:off x="16258495" y="1028700"/>
            <a:ext cx="1000805" cy="571427"/>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305925"/>
            <a:ext cx="19280880" cy="1312977"/>
            <a:chOff x="0" y="0"/>
            <a:chExt cx="25707840" cy="1750636"/>
          </a:xfrm>
        </p:grpSpPr>
        <p:grpSp>
          <p:nvGrpSpPr>
            <p:cNvPr id="3" name="Group 3"/>
            <p:cNvGrpSpPr/>
            <p:nvPr/>
          </p:nvGrpSpPr>
          <p:grpSpPr>
            <a:xfrm rot="5400000">
              <a:off x="13125860" y="-10831345"/>
              <a:ext cx="1750636" cy="23413325"/>
              <a:chOff x="0" y="0"/>
              <a:chExt cx="3130550" cy="41868551"/>
            </a:xfrm>
          </p:grpSpPr>
          <p:sp>
            <p:nvSpPr>
              <p:cNvPr id="4" name="Freeform 4"/>
              <p:cNvSpPr/>
              <p:nvPr/>
            </p:nvSpPr>
            <p:spPr>
              <a:xfrm>
                <a:off x="0" y="0"/>
                <a:ext cx="3130550" cy="41868551"/>
              </a:xfrm>
              <a:custGeom>
                <a:avLst/>
                <a:gdLst/>
                <a:ahLst/>
                <a:cxnLst/>
                <a:rect l="l" t="t" r="r" b="b"/>
                <a:pathLst>
                  <a:path w="3130550" h="41868551">
                    <a:moveTo>
                      <a:pt x="0" y="1123950"/>
                    </a:moveTo>
                    <a:lnTo>
                      <a:pt x="0" y="41868551"/>
                    </a:lnTo>
                    <a:lnTo>
                      <a:pt x="3130550" y="41868551"/>
                    </a:lnTo>
                    <a:lnTo>
                      <a:pt x="3130550" y="0"/>
                    </a:lnTo>
                    <a:close/>
                  </a:path>
                </a:pathLst>
              </a:custGeom>
              <a:solidFill>
                <a:srgbClr val="1836B2"/>
              </a:solidFill>
            </p:spPr>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0" y="0"/>
              <a:ext cx="3066088" cy="1750636"/>
            </a:xfrm>
            <a:prstGeom prst="rect">
              <a:avLst/>
            </a:prstGeom>
          </p:spPr>
        </p:pic>
      </p:grpSp>
      <p:grpSp>
        <p:nvGrpSpPr>
          <p:cNvPr id="6" name="Group 6"/>
          <p:cNvGrpSpPr/>
          <p:nvPr/>
        </p:nvGrpSpPr>
        <p:grpSpPr>
          <a:xfrm>
            <a:off x="1028700" y="1424893"/>
            <a:ext cx="7429022" cy="6456139"/>
            <a:chOff x="0" y="0"/>
            <a:chExt cx="9905363" cy="8608186"/>
          </a:xfrm>
        </p:grpSpPr>
        <p:sp>
          <p:nvSpPr>
            <p:cNvPr id="7" name="TextBox 7"/>
            <p:cNvSpPr txBox="1"/>
            <p:nvPr/>
          </p:nvSpPr>
          <p:spPr>
            <a:xfrm>
              <a:off x="6789367" y="-47625"/>
              <a:ext cx="847714"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1</a:t>
              </a:r>
            </a:p>
            <a:p>
              <a:pPr algn="ctr">
                <a:lnSpc>
                  <a:spcPts val="2531"/>
                </a:lnSpc>
              </a:pPr>
              <a:r>
                <a:rPr lang="en-US" sz="1808">
                  <a:solidFill>
                    <a:srgbClr val="000000"/>
                  </a:solidFill>
                  <a:latin typeface="Fira Sans Medium"/>
                </a:rPr>
                <a:t>16.7%</a:t>
              </a:r>
            </a:p>
          </p:txBody>
        </p:sp>
        <p:sp>
          <p:nvSpPr>
            <p:cNvPr id="8" name="TextBox 8"/>
            <p:cNvSpPr txBox="1"/>
            <p:nvPr/>
          </p:nvSpPr>
          <p:spPr>
            <a:xfrm>
              <a:off x="9040153" y="3866002"/>
              <a:ext cx="865209"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2</a:t>
              </a:r>
            </a:p>
            <a:p>
              <a:pPr algn="ctr">
                <a:lnSpc>
                  <a:spcPts val="2531"/>
                </a:lnSpc>
              </a:pPr>
              <a:r>
                <a:rPr lang="en-US" sz="1808">
                  <a:solidFill>
                    <a:srgbClr val="000000"/>
                  </a:solidFill>
                  <a:latin typeface="Fira Sans Medium"/>
                </a:rPr>
                <a:t>16.7%</a:t>
              </a:r>
            </a:p>
          </p:txBody>
        </p:sp>
        <p:sp>
          <p:nvSpPr>
            <p:cNvPr id="9" name="TextBox 9"/>
            <p:cNvSpPr txBox="1"/>
            <p:nvPr/>
          </p:nvSpPr>
          <p:spPr>
            <a:xfrm>
              <a:off x="6780171" y="7779629"/>
              <a:ext cx="866107"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3</a:t>
              </a:r>
            </a:p>
            <a:p>
              <a:pPr algn="ctr">
                <a:lnSpc>
                  <a:spcPts val="2531"/>
                </a:lnSpc>
              </a:pPr>
              <a:r>
                <a:rPr lang="en-US" sz="1808">
                  <a:solidFill>
                    <a:srgbClr val="000000"/>
                  </a:solidFill>
                  <a:latin typeface="Fira Sans Medium"/>
                </a:rPr>
                <a:t>16.7%</a:t>
              </a:r>
            </a:p>
          </p:txBody>
        </p:sp>
        <p:sp>
          <p:nvSpPr>
            <p:cNvPr id="10" name="TextBox 10"/>
            <p:cNvSpPr txBox="1"/>
            <p:nvPr/>
          </p:nvSpPr>
          <p:spPr>
            <a:xfrm>
              <a:off x="2254973" y="7779629"/>
              <a:ext cx="878369"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4</a:t>
              </a:r>
            </a:p>
            <a:p>
              <a:pPr algn="ctr">
                <a:lnSpc>
                  <a:spcPts val="2531"/>
                </a:lnSpc>
              </a:pPr>
              <a:r>
                <a:rPr lang="en-US" sz="1808">
                  <a:solidFill>
                    <a:srgbClr val="000000"/>
                  </a:solidFill>
                  <a:latin typeface="Fira Sans Medium"/>
                </a:rPr>
                <a:t>16.7%</a:t>
              </a:r>
            </a:p>
          </p:txBody>
        </p:sp>
        <p:sp>
          <p:nvSpPr>
            <p:cNvPr id="11" name="TextBox 11"/>
            <p:cNvSpPr txBox="1"/>
            <p:nvPr/>
          </p:nvSpPr>
          <p:spPr>
            <a:xfrm>
              <a:off x="0" y="3866002"/>
              <a:ext cx="869247"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5</a:t>
              </a:r>
            </a:p>
            <a:p>
              <a:pPr algn="ctr">
                <a:lnSpc>
                  <a:spcPts val="2531"/>
                </a:lnSpc>
              </a:pPr>
              <a:r>
                <a:rPr lang="en-US" sz="1808">
                  <a:solidFill>
                    <a:srgbClr val="000000"/>
                  </a:solidFill>
                  <a:latin typeface="Fira Sans Medium"/>
                </a:rPr>
                <a:t>16.7%</a:t>
              </a:r>
            </a:p>
          </p:txBody>
        </p:sp>
        <p:sp>
          <p:nvSpPr>
            <p:cNvPr id="12" name="TextBox 12"/>
            <p:cNvSpPr txBox="1"/>
            <p:nvPr/>
          </p:nvSpPr>
          <p:spPr>
            <a:xfrm>
              <a:off x="2254973" y="-47625"/>
              <a:ext cx="878369" cy="828557"/>
            </a:xfrm>
            <a:prstGeom prst="rect">
              <a:avLst/>
            </a:prstGeom>
          </p:spPr>
          <p:txBody>
            <a:bodyPr lIns="0" tIns="0" rIns="0" bIns="0" rtlCol="0" anchor="t">
              <a:spAutoFit/>
            </a:bodyPr>
            <a:lstStyle/>
            <a:p>
              <a:pPr algn="ctr">
                <a:lnSpc>
                  <a:spcPts val="2531"/>
                </a:lnSpc>
              </a:pPr>
              <a:r>
                <a:rPr lang="en-US" sz="1808">
                  <a:solidFill>
                    <a:srgbClr val="000000"/>
                  </a:solidFill>
                  <a:latin typeface="Fira Sans Medium"/>
                </a:rPr>
                <a:t>Item 6</a:t>
              </a:r>
            </a:p>
            <a:p>
              <a:pPr algn="ctr">
                <a:lnSpc>
                  <a:spcPts val="2531"/>
                </a:lnSpc>
              </a:pPr>
              <a:r>
                <a:rPr lang="en-US" sz="1808">
                  <a:solidFill>
                    <a:srgbClr val="000000"/>
                  </a:solidFill>
                  <a:latin typeface="Fira Sans Medium"/>
                </a:rPr>
                <a:t>16.7%</a:t>
              </a:r>
            </a:p>
          </p:txBody>
        </p:sp>
        <p:grpSp>
          <p:nvGrpSpPr>
            <p:cNvPr id="13" name="Group 13"/>
            <p:cNvGrpSpPr>
              <a:grpSpLocks noChangeAspect="1"/>
            </p:cNvGrpSpPr>
            <p:nvPr/>
          </p:nvGrpSpPr>
          <p:grpSpPr>
            <a:xfrm>
              <a:off x="1077744" y="428146"/>
              <a:ext cx="7751894" cy="7751894"/>
              <a:chOff x="0" y="0"/>
              <a:chExt cx="2540000" cy="2540000"/>
            </a:xfrm>
          </p:grpSpPr>
          <p:sp>
            <p:nvSpPr>
              <p:cNvPr id="14" name="Freeform 14"/>
              <p:cNvSpPr/>
              <p:nvPr/>
            </p:nvSpPr>
            <p:spPr>
              <a:xfrm>
                <a:off x="1270000" y="0"/>
                <a:ext cx="1130215" cy="980382"/>
              </a:xfrm>
              <a:custGeom>
                <a:avLst/>
                <a:gdLst/>
                <a:ahLst/>
                <a:cxnLst/>
                <a:rect l="l" t="t" r="r" b="b"/>
                <a:pathLst>
                  <a:path w="1130215" h="980382">
                    <a:moveTo>
                      <a:pt x="0" y="0"/>
                    </a:moveTo>
                    <a:cubicBezTo>
                      <a:pt x="476491" y="0"/>
                      <a:pt x="912891" y="266718"/>
                      <a:pt x="1130215" y="690763"/>
                    </a:cubicBezTo>
                    <a:lnTo>
                      <a:pt x="565107" y="980382"/>
                    </a:lnTo>
                    <a:cubicBezTo>
                      <a:pt x="456445" y="768359"/>
                      <a:pt x="238246" y="635000"/>
                      <a:pt x="0" y="635000"/>
                    </a:cubicBezTo>
                    <a:close/>
                  </a:path>
                </a:pathLst>
              </a:custGeom>
              <a:solidFill>
                <a:srgbClr val="1836B2"/>
              </a:solidFill>
            </p:spPr>
          </p:sp>
          <p:sp>
            <p:nvSpPr>
              <p:cNvPr id="15" name="Freeform 15"/>
              <p:cNvSpPr/>
              <p:nvPr/>
            </p:nvSpPr>
            <p:spPr>
              <a:xfrm>
                <a:off x="1803371" y="635000"/>
                <a:ext cx="804727" cy="1324176"/>
              </a:xfrm>
              <a:custGeom>
                <a:avLst/>
                <a:gdLst/>
                <a:ahLst/>
                <a:cxnLst/>
                <a:rect l="l" t="t" r="r" b="b"/>
                <a:pathLst>
                  <a:path w="804727" h="1324176">
                    <a:moveTo>
                      <a:pt x="566481" y="0"/>
                    </a:moveTo>
                    <a:cubicBezTo>
                      <a:pt x="804727" y="412653"/>
                      <a:pt x="791942" y="923946"/>
                      <a:pt x="533370" y="1324176"/>
                    </a:cubicBezTo>
                    <a:lnTo>
                      <a:pt x="0" y="979588"/>
                    </a:lnTo>
                    <a:cubicBezTo>
                      <a:pt x="129285" y="779473"/>
                      <a:pt x="135678" y="523827"/>
                      <a:pt x="16555" y="317500"/>
                    </a:cubicBezTo>
                    <a:close/>
                  </a:path>
                </a:pathLst>
              </a:custGeom>
              <a:solidFill>
                <a:srgbClr val="853CAF"/>
              </a:solidFill>
            </p:spPr>
          </p:sp>
          <p:sp>
            <p:nvSpPr>
              <p:cNvPr id="16" name="Freeform 16"/>
              <p:cNvSpPr/>
              <p:nvPr/>
            </p:nvSpPr>
            <p:spPr>
              <a:xfrm>
                <a:off x="1206526" y="1587500"/>
                <a:ext cx="1163326" cy="974728"/>
              </a:xfrm>
              <a:custGeom>
                <a:avLst/>
                <a:gdLst/>
                <a:ahLst/>
                <a:cxnLst/>
                <a:rect l="l" t="t" r="r" b="b"/>
                <a:pathLst>
                  <a:path w="1163326" h="974728">
                    <a:moveTo>
                      <a:pt x="1163326" y="317500"/>
                    </a:moveTo>
                    <a:cubicBezTo>
                      <a:pt x="925081" y="730153"/>
                      <a:pt x="475896" y="974728"/>
                      <a:pt x="0" y="950913"/>
                    </a:cubicBezTo>
                    <a:lnTo>
                      <a:pt x="31737" y="316706"/>
                    </a:lnTo>
                    <a:cubicBezTo>
                      <a:pt x="269685" y="328614"/>
                      <a:pt x="494277" y="206327"/>
                      <a:pt x="613400" y="0"/>
                    </a:cubicBezTo>
                    <a:close/>
                  </a:path>
                </a:pathLst>
              </a:custGeom>
              <a:solidFill>
                <a:srgbClr val="BD4EA8"/>
              </a:solidFill>
            </p:spPr>
          </p:sp>
          <p:sp>
            <p:nvSpPr>
              <p:cNvPr id="17" name="Freeform 17"/>
              <p:cNvSpPr/>
              <p:nvPr/>
            </p:nvSpPr>
            <p:spPr>
              <a:xfrm>
                <a:off x="139785" y="1559618"/>
                <a:ext cx="1130215" cy="980382"/>
              </a:xfrm>
              <a:custGeom>
                <a:avLst/>
                <a:gdLst/>
                <a:ahLst/>
                <a:cxnLst/>
                <a:rect l="l" t="t" r="r" b="b"/>
                <a:pathLst>
                  <a:path w="1130215" h="980382">
                    <a:moveTo>
                      <a:pt x="1130215" y="980382"/>
                    </a:moveTo>
                    <a:cubicBezTo>
                      <a:pt x="653724" y="980382"/>
                      <a:pt x="217324" y="713664"/>
                      <a:pt x="0" y="289619"/>
                    </a:cubicBezTo>
                    <a:lnTo>
                      <a:pt x="565108" y="0"/>
                    </a:lnTo>
                    <a:cubicBezTo>
                      <a:pt x="673770" y="212023"/>
                      <a:pt x="891969" y="345382"/>
                      <a:pt x="1130215" y="345382"/>
                    </a:cubicBezTo>
                    <a:close/>
                  </a:path>
                </a:pathLst>
              </a:custGeom>
              <a:solidFill>
                <a:srgbClr val="E56EA2"/>
              </a:solidFill>
            </p:spPr>
          </p:sp>
          <p:sp>
            <p:nvSpPr>
              <p:cNvPr id="18" name="Freeform 18"/>
              <p:cNvSpPr/>
              <p:nvPr/>
            </p:nvSpPr>
            <p:spPr>
              <a:xfrm>
                <a:off x="-68098" y="580824"/>
                <a:ext cx="804727" cy="1324176"/>
              </a:xfrm>
              <a:custGeom>
                <a:avLst/>
                <a:gdLst/>
                <a:ahLst/>
                <a:cxnLst/>
                <a:rect l="l" t="t" r="r" b="b"/>
                <a:pathLst>
                  <a:path w="804727" h="1324176">
                    <a:moveTo>
                      <a:pt x="238246" y="1324176"/>
                    </a:moveTo>
                    <a:cubicBezTo>
                      <a:pt x="0" y="911523"/>
                      <a:pt x="12785" y="400230"/>
                      <a:pt x="271357" y="0"/>
                    </a:cubicBezTo>
                    <a:lnTo>
                      <a:pt x="804728" y="344588"/>
                    </a:lnTo>
                    <a:cubicBezTo>
                      <a:pt x="675442" y="544703"/>
                      <a:pt x="669049" y="800349"/>
                      <a:pt x="788172" y="1006676"/>
                    </a:cubicBezTo>
                    <a:close/>
                  </a:path>
                </a:pathLst>
              </a:custGeom>
              <a:solidFill>
                <a:srgbClr val="FF96A3"/>
              </a:solidFill>
            </p:spPr>
          </p:sp>
          <p:sp>
            <p:nvSpPr>
              <p:cNvPr id="19" name="Freeform 19"/>
              <p:cNvSpPr/>
              <p:nvPr/>
            </p:nvSpPr>
            <p:spPr>
              <a:xfrm>
                <a:off x="170148" y="0"/>
                <a:ext cx="1099789" cy="952500"/>
              </a:xfrm>
              <a:custGeom>
                <a:avLst/>
                <a:gdLst/>
                <a:ahLst/>
                <a:cxnLst/>
                <a:rect l="l" t="t" r="r" b="b"/>
                <a:pathLst>
                  <a:path w="1099789" h="952500">
                    <a:moveTo>
                      <a:pt x="0" y="635000"/>
                    </a:moveTo>
                    <a:cubicBezTo>
                      <a:pt x="226841" y="242100"/>
                      <a:pt x="646043" y="45"/>
                      <a:pt x="1099725" y="0"/>
                    </a:cubicBezTo>
                    <a:lnTo>
                      <a:pt x="1099789" y="635000"/>
                    </a:lnTo>
                    <a:cubicBezTo>
                      <a:pt x="872948" y="635023"/>
                      <a:pt x="663346" y="756050"/>
                      <a:pt x="549926" y="952500"/>
                    </a:cubicBezTo>
                    <a:close/>
                  </a:path>
                </a:pathLst>
              </a:custGeom>
              <a:solidFill>
                <a:srgbClr val="CE6E98"/>
              </a:solidFill>
            </p:spPr>
          </p:sp>
        </p:grpSp>
      </p:grpSp>
      <p:grpSp>
        <p:nvGrpSpPr>
          <p:cNvPr id="20" name="Group 20"/>
          <p:cNvGrpSpPr/>
          <p:nvPr/>
        </p:nvGrpSpPr>
        <p:grpSpPr>
          <a:xfrm>
            <a:off x="9824304" y="1279241"/>
            <a:ext cx="7228843" cy="3761072"/>
            <a:chOff x="0" y="-133350"/>
            <a:chExt cx="9638458" cy="5014763"/>
          </a:xfrm>
        </p:grpSpPr>
        <p:sp>
          <p:nvSpPr>
            <p:cNvPr id="21" name="TextBox 21"/>
            <p:cNvSpPr txBox="1"/>
            <p:nvPr/>
          </p:nvSpPr>
          <p:spPr>
            <a:xfrm>
              <a:off x="0" y="3449488"/>
              <a:ext cx="9638458" cy="1431925"/>
            </a:xfrm>
            <a:prstGeom prst="rect">
              <a:avLst/>
            </a:prstGeom>
          </p:spPr>
          <p:txBody>
            <a:bodyPr lIns="0" tIns="0" rIns="0" bIns="0" rtlCol="0" anchor="t">
              <a:spAutoFit/>
            </a:bodyPr>
            <a:lstStyle/>
            <a:p>
              <a:pPr>
                <a:lnSpc>
                  <a:spcPts val="4200"/>
                </a:lnSpc>
              </a:pPr>
              <a:r>
                <a:rPr lang="en-US" sz="3500" spc="105">
                  <a:solidFill>
                    <a:srgbClr val="A066CB"/>
                  </a:solidFill>
                  <a:latin typeface="Fira Sans Medium Bold"/>
                </a:rPr>
                <a:t>The different areas companies </a:t>
              </a:r>
            </a:p>
            <a:p>
              <a:pPr>
                <a:lnSpc>
                  <a:spcPts val="4200"/>
                </a:lnSpc>
              </a:pPr>
              <a:r>
                <a:rPr lang="en-US" sz="3500" spc="105">
                  <a:solidFill>
                    <a:srgbClr val="A066CB"/>
                  </a:solidFill>
                  <a:latin typeface="Fira Sans Medium Bold"/>
                </a:rPr>
                <a:t>focus on online</a:t>
              </a:r>
            </a:p>
          </p:txBody>
        </p:sp>
        <p:sp>
          <p:nvSpPr>
            <p:cNvPr id="23" name="TextBox 23"/>
            <p:cNvSpPr txBox="1"/>
            <p:nvPr/>
          </p:nvSpPr>
          <p:spPr>
            <a:xfrm>
              <a:off x="0" y="-133350"/>
              <a:ext cx="9638458" cy="3198283"/>
            </a:xfrm>
            <a:prstGeom prst="rect">
              <a:avLst/>
            </a:prstGeom>
          </p:spPr>
          <p:txBody>
            <a:bodyPr lIns="0" tIns="0" rIns="0" bIns="0" rtlCol="0" anchor="t">
              <a:spAutoFit/>
            </a:bodyPr>
            <a:lstStyle/>
            <a:p>
              <a:pPr>
                <a:lnSpc>
                  <a:spcPts val="9799"/>
                </a:lnSpc>
                <a:spcBef>
                  <a:spcPct val="0"/>
                </a:spcBef>
              </a:pPr>
              <a:r>
                <a:rPr lang="en-US" sz="6999" spc="-139">
                  <a:solidFill>
                    <a:srgbClr val="1836B2"/>
                  </a:solidFill>
                  <a:latin typeface="Fira Sans Medium"/>
                </a:rPr>
                <a:t>Creating a bigger online presence</a:t>
              </a:r>
            </a:p>
          </p:txBody>
        </p:sp>
      </p:grpSp>
      <p:sp>
        <p:nvSpPr>
          <p:cNvPr id="24" name="TextBox 9"/>
          <p:cNvSpPr txBox="1"/>
          <p:nvPr/>
        </p:nvSpPr>
        <p:spPr>
          <a:xfrm>
            <a:off x="9724397" y="5295900"/>
            <a:ext cx="6887204" cy="2385268"/>
          </a:xfrm>
          <a:prstGeom prst="rect">
            <a:avLst/>
          </a:prstGeom>
        </p:spPr>
        <p:txBody>
          <a:bodyPr wrap="square" lIns="0" tIns="0" rIns="0" bIns="0" rtlCol="0" anchor="t">
            <a:spAutoFit/>
          </a:bodyPr>
          <a:lstStyle/>
          <a:p>
            <a:pPr marL="342900" indent="-342900">
              <a:lnSpc>
                <a:spcPts val="3079"/>
              </a:lnSpc>
              <a:buFont typeface="Arial" pitchFamily="34" charset="0"/>
              <a:buChar char="•"/>
            </a:pPr>
            <a:r>
              <a:rPr lang="en-US" sz="2800" spc="10" dirty="0" smtClean="0">
                <a:solidFill>
                  <a:srgbClr val="000000"/>
                </a:solidFill>
                <a:latin typeface="Fira Sans Light"/>
              </a:rPr>
              <a:t>Brands are investing in getting discovered on online platforms like Amazon, </a:t>
            </a:r>
            <a:r>
              <a:rPr lang="en-US" sz="2800" spc="10" dirty="0" err="1" smtClean="0">
                <a:solidFill>
                  <a:srgbClr val="000000"/>
                </a:solidFill>
                <a:latin typeface="Fira Sans Light"/>
              </a:rPr>
              <a:t>Flipkart</a:t>
            </a:r>
            <a:r>
              <a:rPr lang="en-US" sz="2800" spc="10" dirty="0" smtClean="0">
                <a:solidFill>
                  <a:srgbClr val="000000"/>
                </a:solidFill>
                <a:latin typeface="Fira Sans Light"/>
              </a:rPr>
              <a:t> </a:t>
            </a:r>
            <a:r>
              <a:rPr lang="en-US" sz="2800" spc="10" dirty="0" err="1" smtClean="0">
                <a:solidFill>
                  <a:srgbClr val="000000"/>
                </a:solidFill>
                <a:latin typeface="Fira Sans Light"/>
              </a:rPr>
              <a:t>etc</a:t>
            </a:r>
            <a:endParaRPr lang="en-US" sz="2800" spc="10" dirty="0" smtClean="0">
              <a:solidFill>
                <a:srgbClr val="000000"/>
              </a:solidFill>
              <a:latin typeface="Fira Sans Light"/>
            </a:endParaRPr>
          </a:p>
          <a:p>
            <a:pPr marL="342900" indent="-342900">
              <a:lnSpc>
                <a:spcPts val="3079"/>
              </a:lnSpc>
              <a:buFont typeface="Arial" pitchFamily="34" charset="0"/>
              <a:buChar char="•"/>
            </a:pPr>
            <a:r>
              <a:rPr lang="en-US" sz="2800" spc="10" dirty="0" smtClean="0">
                <a:solidFill>
                  <a:srgbClr val="000000"/>
                </a:solidFill>
                <a:latin typeface="Fira Sans Light"/>
              </a:rPr>
              <a:t>They have Social Media handling teams which handle’s and maintains there image in the market</a:t>
            </a:r>
            <a:endParaRPr lang="en-US" sz="2800" spc="10" dirty="0">
              <a:solidFill>
                <a:srgbClr val="000000"/>
              </a:solidFill>
              <a:latin typeface="Fira Sans Ligh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54765" y="1049965"/>
            <a:ext cx="13554799" cy="1193800"/>
          </a:xfrm>
          <a:prstGeom prst="rect">
            <a:avLst/>
          </a:prstGeom>
        </p:spPr>
        <p:txBody>
          <a:bodyPr lIns="0" tIns="0" rIns="0" bIns="0" rtlCol="0" anchor="t">
            <a:spAutoFit/>
          </a:bodyPr>
          <a:lstStyle/>
          <a:p>
            <a:pPr>
              <a:lnSpc>
                <a:spcPts val="9799"/>
              </a:lnSpc>
              <a:spcBef>
                <a:spcPct val="0"/>
              </a:spcBef>
            </a:pPr>
            <a:r>
              <a:rPr lang="en-US" sz="6999" spc="-139">
                <a:solidFill>
                  <a:srgbClr val="1836B2"/>
                </a:solidFill>
                <a:latin typeface="Fira Sans Medium"/>
              </a:rPr>
              <a:t>Adapt to different platforms</a:t>
            </a:r>
          </a:p>
        </p:txBody>
      </p:sp>
      <p:sp>
        <p:nvSpPr>
          <p:cNvPr id="4" name="TextBox 4"/>
          <p:cNvSpPr txBox="1"/>
          <p:nvPr/>
        </p:nvSpPr>
        <p:spPr>
          <a:xfrm>
            <a:off x="1254765" y="5088771"/>
            <a:ext cx="4152862" cy="1040606"/>
          </a:xfrm>
          <a:prstGeom prst="rect">
            <a:avLst/>
          </a:prstGeom>
        </p:spPr>
        <p:txBody>
          <a:bodyPr lIns="0" tIns="0" rIns="0" bIns="0" rtlCol="0" anchor="t">
            <a:spAutoFit/>
          </a:bodyPr>
          <a:lstStyle/>
          <a:p>
            <a:pPr>
              <a:lnSpc>
                <a:spcPts val="4200"/>
              </a:lnSpc>
            </a:pPr>
            <a:r>
              <a:rPr lang="en-US" sz="3000" spc="15" dirty="0">
                <a:solidFill>
                  <a:srgbClr val="1836B2"/>
                </a:solidFill>
                <a:latin typeface="Fira Sans Medium"/>
              </a:rPr>
              <a:t>See how other</a:t>
            </a:r>
          </a:p>
          <a:p>
            <a:pPr>
              <a:lnSpc>
                <a:spcPts val="4200"/>
              </a:lnSpc>
            </a:pPr>
            <a:r>
              <a:rPr lang="en-US" sz="3000" spc="15" dirty="0">
                <a:solidFill>
                  <a:srgbClr val="1836B2"/>
                </a:solidFill>
                <a:latin typeface="Fira Sans Medium"/>
              </a:rPr>
              <a:t>profiles are created</a:t>
            </a:r>
          </a:p>
        </p:txBody>
      </p:sp>
      <p:sp>
        <p:nvSpPr>
          <p:cNvPr id="7" name="TextBox 7"/>
          <p:cNvSpPr txBox="1"/>
          <p:nvPr/>
        </p:nvSpPr>
        <p:spPr>
          <a:xfrm>
            <a:off x="6689104" y="5088771"/>
            <a:ext cx="4152862" cy="1040606"/>
          </a:xfrm>
          <a:prstGeom prst="rect">
            <a:avLst/>
          </a:prstGeom>
        </p:spPr>
        <p:txBody>
          <a:bodyPr lIns="0" tIns="0" rIns="0" bIns="0" rtlCol="0" anchor="t">
            <a:spAutoFit/>
          </a:bodyPr>
          <a:lstStyle/>
          <a:p>
            <a:pPr>
              <a:lnSpc>
                <a:spcPts val="4200"/>
              </a:lnSpc>
            </a:pPr>
            <a:r>
              <a:rPr lang="en-US" sz="3000" spc="15" dirty="0">
                <a:solidFill>
                  <a:srgbClr val="1836B2"/>
                </a:solidFill>
                <a:latin typeface="Fira Sans Medium"/>
              </a:rPr>
              <a:t>Gauge the audience's tastes and preferences</a:t>
            </a:r>
          </a:p>
        </p:txBody>
      </p:sp>
      <p:sp>
        <p:nvSpPr>
          <p:cNvPr id="10" name="TextBox 10"/>
          <p:cNvSpPr txBox="1"/>
          <p:nvPr/>
        </p:nvSpPr>
        <p:spPr>
          <a:xfrm>
            <a:off x="12428242" y="5088771"/>
            <a:ext cx="4152862" cy="1040606"/>
          </a:xfrm>
          <a:prstGeom prst="rect">
            <a:avLst/>
          </a:prstGeom>
        </p:spPr>
        <p:txBody>
          <a:bodyPr lIns="0" tIns="0" rIns="0" bIns="0" rtlCol="0" anchor="t">
            <a:spAutoFit/>
          </a:bodyPr>
          <a:lstStyle/>
          <a:p>
            <a:pPr>
              <a:lnSpc>
                <a:spcPts val="4200"/>
              </a:lnSpc>
            </a:pPr>
            <a:r>
              <a:rPr lang="en-US" sz="3000" spc="15" dirty="0">
                <a:solidFill>
                  <a:srgbClr val="1836B2"/>
                </a:solidFill>
                <a:latin typeface="Fira Sans Medium"/>
              </a:rPr>
              <a:t>Build a profile apt for that specific platform</a:t>
            </a:r>
          </a:p>
        </p:txBody>
      </p:sp>
      <p:grpSp>
        <p:nvGrpSpPr>
          <p:cNvPr id="12" name="Group 12"/>
          <p:cNvGrpSpPr/>
          <p:nvPr/>
        </p:nvGrpSpPr>
        <p:grpSpPr>
          <a:xfrm>
            <a:off x="1254765" y="3505936"/>
            <a:ext cx="1233950" cy="1068716"/>
            <a:chOff x="0" y="0"/>
            <a:chExt cx="1645266" cy="1424954"/>
          </a:xfrm>
        </p:grpSpPr>
        <p:grpSp>
          <p:nvGrpSpPr>
            <p:cNvPr id="13" name="Group 13"/>
            <p:cNvGrpSpPr/>
            <p:nvPr/>
          </p:nvGrpSpPr>
          <p:grpSpPr>
            <a:xfrm rot="-10800000">
              <a:off x="0" y="0"/>
              <a:ext cx="1645266" cy="1424954"/>
              <a:chOff x="0" y="0"/>
              <a:chExt cx="6202680" cy="5372100"/>
            </a:xfrm>
          </p:grpSpPr>
          <p:sp>
            <p:nvSpPr>
              <p:cNvPr id="14" name="Freeform 1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5" name="TextBox 15"/>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01</a:t>
              </a:r>
            </a:p>
          </p:txBody>
        </p:sp>
      </p:grpSp>
      <p:grpSp>
        <p:nvGrpSpPr>
          <p:cNvPr id="16" name="Group 16"/>
          <p:cNvGrpSpPr/>
          <p:nvPr/>
        </p:nvGrpSpPr>
        <p:grpSpPr>
          <a:xfrm>
            <a:off x="6689104" y="3505936"/>
            <a:ext cx="1233950" cy="1068716"/>
            <a:chOff x="0" y="0"/>
            <a:chExt cx="1645266" cy="1424954"/>
          </a:xfrm>
        </p:grpSpPr>
        <p:grpSp>
          <p:nvGrpSpPr>
            <p:cNvPr id="17" name="Group 17"/>
            <p:cNvGrpSpPr/>
            <p:nvPr/>
          </p:nvGrpSpPr>
          <p:grpSpPr>
            <a:xfrm rot="-10800000">
              <a:off x="0" y="0"/>
              <a:ext cx="1645266" cy="1424954"/>
              <a:chOff x="0" y="0"/>
              <a:chExt cx="6202680" cy="5372100"/>
            </a:xfrm>
          </p:grpSpPr>
          <p:sp>
            <p:nvSpPr>
              <p:cNvPr id="18"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9" name="TextBox 19"/>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02</a:t>
              </a:r>
            </a:p>
          </p:txBody>
        </p:sp>
      </p:grpSp>
      <p:grpSp>
        <p:nvGrpSpPr>
          <p:cNvPr id="20" name="Group 20"/>
          <p:cNvGrpSpPr/>
          <p:nvPr/>
        </p:nvGrpSpPr>
        <p:grpSpPr>
          <a:xfrm>
            <a:off x="12428242" y="3505936"/>
            <a:ext cx="1233950" cy="1068716"/>
            <a:chOff x="0" y="0"/>
            <a:chExt cx="1645266" cy="1424954"/>
          </a:xfrm>
        </p:grpSpPr>
        <p:grpSp>
          <p:nvGrpSpPr>
            <p:cNvPr id="21" name="Group 21"/>
            <p:cNvGrpSpPr/>
            <p:nvPr/>
          </p:nvGrpSpPr>
          <p:grpSpPr>
            <a:xfrm rot="-10800000">
              <a:off x="0" y="0"/>
              <a:ext cx="1645266" cy="1424954"/>
              <a:chOff x="0" y="0"/>
              <a:chExt cx="6202680" cy="5372100"/>
            </a:xfrm>
          </p:grpSpPr>
          <p:sp>
            <p:nvSpPr>
              <p:cNvPr id="22" name="Freeform 2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23" name="TextBox 23"/>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03</a:t>
              </a:r>
            </a:p>
          </p:txBody>
        </p:sp>
      </p:grpSp>
      <p:pic>
        <p:nvPicPr>
          <p:cNvPr id="24" name="Picture 2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5934735" y="1183315"/>
            <a:ext cx="1098500" cy="627207"/>
          </a:xfrm>
          <a:prstGeom prst="rect">
            <a:avLst/>
          </a:prstGeom>
        </p:spPr>
      </p:pic>
      <p:sp>
        <p:nvSpPr>
          <p:cNvPr id="25" name="Rectangle 24"/>
          <p:cNvSpPr/>
          <p:nvPr/>
        </p:nvSpPr>
        <p:spPr>
          <a:xfrm>
            <a:off x="6553200" y="6347579"/>
            <a:ext cx="4648200" cy="3139321"/>
          </a:xfrm>
          <a:prstGeom prst="rect">
            <a:avLst/>
          </a:prstGeom>
        </p:spPr>
        <p:txBody>
          <a:bodyPr wrap="square">
            <a:spAutoFit/>
          </a:bodyPr>
          <a:lstStyle/>
          <a:p>
            <a:r>
              <a:rPr lang="en-US" sz="2200" dirty="0">
                <a:latin typeface="Fira Sans Light" charset="0"/>
              </a:rPr>
              <a:t>In social media analytics, it’s part of the process to understand audiences by their taste. The taste, in this case, is reflected upon the interactions of the audiences to different “triggers.” The term “triggers,” in this case, can translate to many of the different data points we have in analytics.</a:t>
            </a:r>
          </a:p>
        </p:txBody>
      </p:sp>
      <p:sp>
        <p:nvSpPr>
          <p:cNvPr id="26" name="Rectangle 25"/>
          <p:cNvSpPr/>
          <p:nvPr/>
        </p:nvSpPr>
        <p:spPr>
          <a:xfrm>
            <a:off x="1254765" y="6525042"/>
            <a:ext cx="3622035" cy="2123658"/>
          </a:xfrm>
          <a:prstGeom prst="rect">
            <a:avLst/>
          </a:prstGeom>
        </p:spPr>
        <p:txBody>
          <a:bodyPr wrap="square">
            <a:spAutoFit/>
          </a:bodyPr>
          <a:lstStyle/>
          <a:p>
            <a:r>
              <a:rPr lang="en-US" sz="2200" dirty="0">
                <a:latin typeface="Fira Sans Light" charset="0"/>
              </a:rPr>
              <a:t>Having good social media profiles can get you more exposure online, help you connect with your fans or customers, and improve your online reputation.</a:t>
            </a:r>
          </a:p>
        </p:txBody>
      </p:sp>
      <p:sp>
        <p:nvSpPr>
          <p:cNvPr id="27" name="Rectangle 26"/>
          <p:cNvSpPr/>
          <p:nvPr/>
        </p:nvSpPr>
        <p:spPr>
          <a:xfrm>
            <a:off x="12447292" y="6534984"/>
            <a:ext cx="3622035" cy="2123658"/>
          </a:xfrm>
          <a:prstGeom prst="rect">
            <a:avLst/>
          </a:prstGeom>
        </p:spPr>
        <p:txBody>
          <a:bodyPr wrap="square">
            <a:spAutoFit/>
          </a:bodyPr>
          <a:lstStyle/>
          <a:p>
            <a:r>
              <a:rPr lang="en-US" sz="2200" dirty="0">
                <a:latin typeface="Fira Sans Light" charset="0"/>
              </a:rPr>
              <a:t>Having good social media profiles can get you more exposure online, help you connect with your fans or customers, and improve your online reputation.</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77957" y="5243385"/>
            <a:ext cx="2764655" cy="4753469"/>
            <a:chOff x="0" y="-66675"/>
            <a:chExt cx="3686206" cy="6337958"/>
          </a:xfrm>
        </p:grpSpPr>
        <p:sp>
          <p:nvSpPr>
            <p:cNvPr id="3" name="TextBox 3"/>
            <p:cNvSpPr txBox="1"/>
            <p:nvPr/>
          </p:nvSpPr>
          <p:spPr>
            <a:xfrm>
              <a:off x="0" y="-66675"/>
              <a:ext cx="3686206" cy="2809875"/>
            </a:xfrm>
            <a:prstGeom prst="rect">
              <a:avLst/>
            </a:prstGeom>
          </p:spPr>
          <p:txBody>
            <a:bodyPr lIns="0" tIns="0" rIns="0" bIns="0" rtlCol="0" anchor="t">
              <a:spAutoFit/>
            </a:bodyPr>
            <a:lstStyle/>
            <a:p>
              <a:pPr>
                <a:lnSpc>
                  <a:spcPts val="4200"/>
                </a:lnSpc>
              </a:pPr>
              <a:r>
                <a:rPr lang="en-US" sz="3000" spc="15" dirty="0">
                  <a:solidFill>
                    <a:srgbClr val="1836B2"/>
                  </a:solidFill>
                  <a:latin typeface="Fira Sans Medium"/>
                </a:rPr>
                <a:t>Choosing photos </a:t>
              </a:r>
            </a:p>
            <a:p>
              <a:pPr>
                <a:lnSpc>
                  <a:spcPts val="4200"/>
                </a:lnSpc>
              </a:pPr>
              <a:r>
                <a:rPr lang="en-US" sz="3000" spc="15" dirty="0">
                  <a:solidFill>
                    <a:srgbClr val="1836B2"/>
                  </a:solidFill>
                  <a:latin typeface="Fira Sans Medium"/>
                </a:rPr>
                <a:t>&amp; creating designs</a:t>
              </a:r>
            </a:p>
          </p:txBody>
        </p:sp>
        <p:sp>
          <p:nvSpPr>
            <p:cNvPr id="4" name="TextBox 4"/>
            <p:cNvSpPr txBox="1"/>
            <p:nvPr/>
          </p:nvSpPr>
          <p:spPr>
            <a:xfrm>
              <a:off x="0" y="3090926"/>
              <a:ext cx="3686206" cy="3180357"/>
            </a:xfrm>
            <a:prstGeom prst="rect">
              <a:avLst/>
            </a:prstGeom>
          </p:spPr>
          <p:txBody>
            <a:bodyPr lIns="0" tIns="0" rIns="0" bIns="0" rtlCol="0" anchor="t">
              <a:spAutoFit/>
            </a:bodyPr>
            <a:lstStyle/>
            <a:p>
              <a:pPr marL="0" lvl="0" indent="0">
                <a:lnSpc>
                  <a:spcPts val="3079"/>
                </a:lnSpc>
                <a:spcBef>
                  <a:spcPct val="0"/>
                </a:spcBef>
              </a:pPr>
              <a:r>
                <a:rPr lang="en-US" sz="2199" spc="10" dirty="0" smtClean="0">
                  <a:solidFill>
                    <a:srgbClr val="000000"/>
                  </a:solidFill>
                  <a:latin typeface="Fira Sans Light"/>
                </a:rPr>
                <a:t>Designs should be Simple, mind gaging </a:t>
              </a:r>
            </a:p>
            <a:p>
              <a:pPr marL="0" lvl="0" indent="0">
                <a:lnSpc>
                  <a:spcPts val="3079"/>
                </a:lnSpc>
                <a:spcBef>
                  <a:spcPct val="0"/>
                </a:spcBef>
              </a:pPr>
              <a:r>
                <a:rPr lang="en-US" sz="2199" spc="10" dirty="0" smtClean="0">
                  <a:solidFill>
                    <a:srgbClr val="000000"/>
                  </a:solidFill>
                  <a:latin typeface="Fira Sans Light"/>
                </a:rPr>
                <a:t>Color schemes should also be chosen in sync with the product</a:t>
              </a:r>
              <a:endParaRPr lang="en-US" sz="2199" spc="10" dirty="0">
                <a:solidFill>
                  <a:srgbClr val="000000"/>
                </a:solidFill>
                <a:latin typeface="Fira Sans Light"/>
              </a:endParaRPr>
            </a:p>
          </p:txBody>
        </p:sp>
      </p:grpSp>
      <p:grpSp>
        <p:nvGrpSpPr>
          <p:cNvPr id="5" name="Group 5"/>
          <p:cNvGrpSpPr/>
          <p:nvPr/>
        </p:nvGrpSpPr>
        <p:grpSpPr>
          <a:xfrm>
            <a:off x="4469815" y="5243385"/>
            <a:ext cx="2764655" cy="1674260"/>
            <a:chOff x="0" y="-66675"/>
            <a:chExt cx="3686206" cy="2232347"/>
          </a:xfrm>
        </p:grpSpPr>
        <p:sp>
          <p:nvSpPr>
            <p:cNvPr id="6" name="TextBox 6"/>
            <p:cNvSpPr txBox="1"/>
            <p:nvPr/>
          </p:nvSpPr>
          <p:spPr>
            <a:xfrm>
              <a:off x="0" y="-66675"/>
              <a:ext cx="3686206" cy="1387475"/>
            </a:xfrm>
            <a:prstGeom prst="rect">
              <a:avLst/>
            </a:prstGeom>
          </p:spPr>
          <p:txBody>
            <a:bodyPr lIns="0" tIns="0" rIns="0" bIns="0" rtlCol="0" anchor="t">
              <a:spAutoFit/>
            </a:bodyPr>
            <a:lstStyle/>
            <a:p>
              <a:pPr>
                <a:lnSpc>
                  <a:spcPts val="4200"/>
                </a:lnSpc>
              </a:pPr>
              <a:r>
                <a:rPr lang="en-US" sz="3000" spc="15">
                  <a:solidFill>
                    <a:srgbClr val="1836B2"/>
                  </a:solidFill>
                  <a:latin typeface="Fira Sans Medium"/>
                </a:rPr>
                <a:t>Writing </a:t>
              </a:r>
            </a:p>
            <a:p>
              <a:pPr>
                <a:lnSpc>
                  <a:spcPts val="4200"/>
                </a:lnSpc>
              </a:pPr>
              <a:r>
                <a:rPr lang="en-US" sz="3000" spc="15">
                  <a:solidFill>
                    <a:srgbClr val="1836B2"/>
                  </a:solidFill>
                  <a:latin typeface="Fira Sans Medium"/>
                </a:rPr>
                <a:t>effective copy</a:t>
              </a:r>
            </a:p>
          </p:txBody>
        </p:sp>
        <p:sp>
          <p:nvSpPr>
            <p:cNvPr id="7" name="TextBox 7"/>
            <p:cNvSpPr txBox="1"/>
            <p:nvPr/>
          </p:nvSpPr>
          <p:spPr>
            <a:xfrm>
              <a:off x="0" y="1668527"/>
              <a:ext cx="3686206" cy="497145"/>
            </a:xfrm>
            <a:prstGeom prst="rect">
              <a:avLst/>
            </a:prstGeom>
          </p:spPr>
          <p:txBody>
            <a:bodyPr lIns="0" tIns="0" rIns="0" bIns="0" rtlCol="0" anchor="t">
              <a:spAutoFit/>
            </a:bodyPr>
            <a:lstStyle/>
            <a:p>
              <a:pPr marL="0" lvl="0" indent="0">
                <a:lnSpc>
                  <a:spcPts val="3079"/>
                </a:lnSpc>
                <a:spcBef>
                  <a:spcPct val="0"/>
                </a:spcBef>
              </a:pPr>
              <a:endParaRPr lang="en-US" sz="2199" spc="10" dirty="0">
                <a:solidFill>
                  <a:srgbClr val="000000"/>
                </a:solidFill>
                <a:latin typeface="Fira Sans Light"/>
              </a:endParaRPr>
            </a:p>
          </p:txBody>
        </p:sp>
      </p:grpSp>
      <p:grpSp>
        <p:nvGrpSpPr>
          <p:cNvPr id="8" name="Group 8"/>
          <p:cNvGrpSpPr/>
          <p:nvPr/>
        </p:nvGrpSpPr>
        <p:grpSpPr>
          <a:xfrm>
            <a:off x="7761673" y="5293391"/>
            <a:ext cx="2764655" cy="2402809"/>
            <a:chOff x="0" y="0"/>
            <a:chExt cx="3686206" cy="3203745"/>
          </a:xfrm>
        </p:grpSpPr>
        <p:sp>
          <p:nvSpPr>
            <p:cNvPr id="9" name="TextBox 9"/>
            <p:cNvSpPr txBox="1"/>
            <p:nvPr/>
          </p:nvSpPr>
          <p:spPr>
            <a:xfrm>
              <a:off x="0" y="-66675"/>
              <a:ext cx="3686206" cy="1387475"/>
            </a:xfrm>
            <a:prstGeom prst="rect">
              <a:avLst/>
            </a:prstGeom>
          </p:spPr>
          <p:txBody>
            <a:bodyPr lIns="0" tIns="0" rIns="0" bIns="0" rtlCol="0" anchor="t">
              <a:spAutoFit/>
            </a:bodyPr>
            <a:lstStyle/>
            <a:p>
              <a:pPr>
                <a:lnSpc>
                  <a:spcPts val="4200"/>
                </a:lnSpc>
              </a:pPr>
              <a:r>
                <a:rPr lang="en-US" sz="3000" spc="15">
                  <a:solidFill>
                    <a:srgbClr val="1836B2"/>
                  </a:solidFill>
                  <a:latin typeface="Fira Sans Medium"/>
                </a:rPr>
                <a:t>Uploading </a:t>
              </a:r>
            </a:p>
            <a:p>
              <a:pPr>
                <a:lnSpc>
                  <a:spcPts val="4200"/>
                </a:lnSpc>
              </a:pPr>
              <a:r>
                <a:rPr lang="en-US" sz="3000" spc="15">
                  <a:solidFill>
                    <a:srgbClr val="1836B2"/>
                  </a:solidFill>
                  <a:latin typeface="Fira Sans Medium"/>
                </a:rPr>
                <a:t>content</a:t>
              </a:r>
            </a:p>
          </p:txBody>
        </p:sp>
        <p:sp>
          <p:nvSpPr>
            <p:cNvPr id="10" name="TextBox 10"/>
            <p:cNvSpPr txBox="1"/>
            <p:nvPr/>
          </p:nvSpPr>
          <p:spPr>
            <a:xfrm>
              <a:off x="0" y="1668526"/>
              <a:ext cx="3686206" cy="15352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Make it your own by customizing it with text and photos. </a:t>
              </a:r>
            </a:p>
          </p:txBody>
        </p:sp>
      </p:grpSp>
      <p:grpSp>
        <p:nvGrpSpPr>
          <p:cNvPr id="11" name="Group 11"/>
          <p:cNvGrpSpPr/>
          <p:nvPr/>
        </p:nvGrpSpPr>
        <p:grpSpPr>
          <a:xfrm>
            <a:off x="11053530" y="5293391"/>
            <a:ext cx="2764655" cy="3964909"/>
            <a:chOff x="0" y="0"/>
            <a:chExt cx="3686206" cy="5286545"/>
          </a:xfrm>
        </p:grpSpPr>
        <p:sp>
          <p:nvSpPr>
            <p:cNvPr id="12" name="TextBox 12"/>
            <p:cNvSpPr txBox="1"/>
            <p:nvPr/>
          </p:nvSpPr>
          <p:spPr>
            <a:xfrm>
              <a:off x="0" y="-66675"/>
              <a:ext cx="3686206" cy="1387475"/>
            </a:xfrm>
            <a:prstGeom prst="rect">
              <a:avLst/>
            </a:prstGeom>
          </p:spPr>
          <p:txBody>
            <a:bodyPr lIns="0" tIns="0" rIns="0" bIns="0" rtlCol="0" anchor="t">
              <a:spAutoFit/>
            </a:bodyPr>
            <a:lstStyle/>
            <a:p>
              <a:pPr>
                <a:lnSpc>
                  <a:spcPts val="4200"/>
                </a:lnSpc>
              </a:pPr>
              <a:r>
                <a:rPr lang="en-US" sz="3000" spc="15">
                  <a:solidFill>
                    <a:srgbClr val="1836B2"/>
                  </a:solidFill>
                  <a:latin typeface="Fira Sans Medium"/>
                </a:rPr>
                <a:t>Connecting </a:t>
              </a:r>
            </a:p>
            <a:p>
              <a:pPr>
                <a:lnSpc>
                  <a:spcPts val="4200"/>
                </a:lnSpc>
              </a:pPr>
              <a:r>
                <a:rPr lang="en-US" sz="3000" spc="15">
                  <a:solidFill>
                    <a:srgbClr val="1836B2"/>
                  </a:solidFill>
                  <a:latin typeface="Fira Sans Medium"/>
                </a:rPr>
                <a:t>with followers</a:t>
              </a:r>
            </a:p>
          </p:txBody>
        </p:sp>
        <p:sp>
          <p:nvSpPr>
            <p:cNvPr id="13" name="TextBox 13"/>
            <p:cNvSpPr txBox="1"/>
            <p:nvPr/>
          </p:nvSpPr>
          <p:spPr>
            <a:xfrm>
              <a:off x="0" y="1668526"/>
              <a:ext cx="3686206" cy="36180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Apply page animations and transitions to your Canva Presentation to emphasize ideas and make them even more memorable. </a:t>
              </a:r>
            </a:p>
          </p:txBody>
        </p:sp>
      </p:grpSp>
      <p:grpSp>
        <p:nvGrpSpPr>
          <p:cNvPr id="14" name="Group 14"/>
          <p:cNvGrpSpPr/>
          <p:nvPr/>
        </p:nvGrpSpPr>
        <p:grpSpPr>
          <a:xfrm>
            <a:off x="14345388" y="5293391"/>
            <a:ext cx="2764655" cy="2793334"/>
            <a:chOff x="0" y="0"/>
            <a:chExt cx="3686206" cy="3724445"/>
          </a:xfrm>
        </p:grpSpPr>
        <p:sp>
          <p:nvSpPr>
            <p:cNvPr id="15" name="TextBox 15"/>
            <p:cNvSpPr txBox="1"/>
            <p:nvPr/>
          </p:nvSpPr>
          <p:spPr>
            <a:xfrm>
              <a:off x="0" y="-66675"/>
              <a:ext cx="3686206" cy="1387475"/>
            </a:xfrm>
            <a:prstGeom prst="rect">
              <a:avLst/>
            </a:prstGeom>
          </p:spPr>
          <p:txBody>
            <a:bodyPr lIns="0" tIns="0" rIns="0" bIns="0" rtlCol="0" anchor="t">
              <a:spAutoFit/>
            </a:bodyPr>
            <a:lstStyle/>
            <a:p>
              <a:pPr>
                <a:lnSpc>
                  <a:spcPts val="4200"/>
                </a:lnSpc>
              </a:pPr>
              <a:r>
                <a:rPr lang="en-US" sz="3000" spc="15">
                  <a:solidFill>
                    <a:srgbClr val="1836B2"/>
                  </a:solidFill>
                  <a:latin typeface="Fira Sans Medium"/>
                </a:rPr>
                <a:t>Choosing testimonials</a:t>
              </a:r>
            </a:p>
          </p:txBody>
        </p:sp>
        <p:sp>
          <p:nvSpPr>
            <p:cNvPr id="16" name="TextBox 16"/>
            <p:cNvSpPr txBox="1"/>
            <p:nvPr/>
          </p:nvSpPr>
          <p:spPr>
            <a:xfrm>
              <a:off x="0" y="1668526"/>
              <a:ext cx="3686206" cy="20559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Find the magic and fun in presenting with Canva Presentations.</a:t>
              </a:r>
            </a:p>
          </p:txBody>
        </p:sp>
      </p:grpSp>
      <p:grpSp>
        <p:nvGrpSpPr>
          <p:cNvPr id="17" name="Group 17"/>
          <p:cNvGrpSpPr/>
          <p:nvPr/>
        </p:nvGrpSpPr>
        <p:grpSpPr>
          <a:xfrm>
            <a:off x="1177957" y="1028700"/>
            <a:ext cx="11148008" cy="1802234"/>
            <a:chOff x="0" y="0"/>
            <a:chExt cx="14864011" cy="2402979"/>
          </a:xfrm>
        </p:grpSpPr>
        <p:sp>
          <p:nvSpPr>
            <p:cNvPr id="18" name="TextBox 18"/>
            <p:cNvSpPr txBox="1"/>
            <p:nvPr/>
          </p:nvSpPr>
          <p:spPr>
            <a:xfrm>
              <a:off x="0" y="-133350"/>
              <a:ext cx="14864011" cy="1547283"/>
            </a:xfrm>
            <a:prstGeom prst="rect">
              <a:avLst/>
            </a:prstGeom>
          </p:spPr>
          <p:txBody>
            <a:bodyPr lIns="0" tIns="0" rIns="0" bIns="0" rtlCol="0" anchor="t">
              <a:spAutoFit/>
            </a:bodyPr>
            <a:lstStyle/>
            <a:p>
              <a:pPr>
                <a:lnSpc>
                  <a:spcPts val="9799"/>
                </a:lnSpc>
                <a:spcBef>
                  <a:spcPct val="0"/>
                </a:spcBef>
              </a:pPr>
              <a:r>
                <a:rPr lang="en-US" sz="6999" spc="-139">
                  <a:solidFill>
                    <a:srgbClr val="1836B2"/>
                  </a:solidFill>
                  <a:latin typeface="Fira Sans Medium"/>
                </a:rPr>
                <a:t>How brands work online</a:t>
              </a:r>
            </a:p>
          </p:txBody>
        </p:sp>
        <p:sp>
          <p:nvSpPr>
            <p:cNvPr id="19" name="TextBox 19"/>
            <p:cNvSpPr txBox="1"/>
            <p:nvPr/>
          </p:nvSpPr>
          <p:spPr>
            <a:xfrm>
              <a:off x="0" y="1726704"/>
              <a:ext cx="14864011" cy="676275"/>
            </a:xfrm>
            <a:prstGeom prst="rect">
              <a:avLst/>
            </a:prstGeom>
          </p:spPr>
          <p:txBody>
            <a:bodyPr lIns="0" tIns="0" rIns="0" bIns="0" rtlCol="0" anchor="t">
              <a:spAutoFit/>
            </a:bodyPr>
            <a:lstStyle/>
            <a:p>
              <a:pPr>
                <a:lnSpc>
                  <a:spcPts val="4200"/>
                </a:lnSpc>
              </a:pPr>
              <a:r>
                <a:rPr lang="en-US" sz="3000" spc="15">
                  <a:solidFill>
                    <a:srgbClr val="000000"/>
                  </a:solidFill>
                  <a:latin typeface="Fira Sans Light"/>
                </a:rPr>
                <a:t>An example of an online schedule</a:t>
              </a:r>
            </a:p>
          </p:txBody>
        </p:sp>
      </p:grpSp>
      <p:pic>
        <p:nvPicPr>
          <p:cNvPr id="20" name="Picture 2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6160800" y="1028700"/>
            <a:ext cx="1098500" cy="627207"/>
          </a:xfrm>
          <a:prstGeom prst="rect">
            <a:avLst/>
          </a:prstGeom>
        </p:spPr>
      </p:pic>
      <p:grpSp>
        <p:nvGrpSpPr>
          <p:cNvPr id="21" name="Group 21"/>
          <p:cNvGrpSpPr/>
          <p:nvPr/>
        </p:nvGrpSpPr>
        <p:grpSpPr>
          <a:xfrm rot="-10800000">
            <a:off x="1177957" y="4213396"/>
            <a:ext cx="400972" cy="347279"/>
            <a:chOff x="0" y="0"/>
            <a:chExt cx="6202680" cy="5372100"/>
          </a:xfrm>
        </p:grpSpPr>
        <p:sp>
          <p:nvSpPr>
            <p:cNvPr id="22" name="Freeform 2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23" name="Group 23"/>
          <p:cNvGrpSpPr/>
          <p:nvPr/>
        </p:nvGrpSpPr>
        <p:grpSpPr>
          <a:xfrm rot="-10800000">
            <a:off x="4469815" y="4213396"/>
            <a:ext cx="400972" cy="347279"/>
            <a:chOff x="0" y="0"/>
            <a:chExt cx="6202680" cy="5372100"/>
          </a:xfrm>
        </p:grpSpPr>
        <p:sp>
          <p:nvSpPr>
            <p:cNvPr id="24" name="Freeform 2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25" name="Group 25"/>
          <p:cNvGrpSpPr/>
          <p:nvPr/>
        </p:nvGrpSpPr>
        <p:grpSpPr>
          <a:xfrm rot="-10800000">
            <a:off x="7761673" y="4213396"/>
            <a:ext cx="400972" cy="347279"/>
            <a:chOff x="0" y="0"/>
            <a:chExt cx="6202680" cy="5372100"/>
          </a:xfrm>
        </p:grpSpPr>
        <p:sp>
          <p:nvSpPr>
            <p:cNvPr id="26" name="Freeform 2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27" name="Group 27"/>
          <p:cNvGrpSpPr/>
          <p:nvPr/>
        </p:nvGrpSpPr>
        <p:grpSpPr>
          <a:xfrm rot="-10800000">
            <a:off x="11053530" y="4213396"/>
            <a:ext cx="400972" cy="347279"/>
            <a:chOff x="0" y="0"/>
            <a:chExt cx="6202680" cy="5372100"/>
          </a:xfrm>
        </p:grpSpPr>
        <p:sp>
          <p:nvSpPr>
            <p:cNvPr id="28" name="Freeform 2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29" name="Group 29"/>
          <p:cNvGrpSpPr/>
          <p:nvPr/>
        </p:nvGrpSpPr>
        <p:grpSpPr>
          <a:xfrm rot="-10800000">
            <a:off x="14345388" y="4213396"/>
            <a:ext cx="400972" cy="347279"/>
            <a:chOff x="0" y="0"/>
            <a:chExt cx="6202680" cy="5372100"/>
          </a:xfrm>
        </p:grpSpPr>
        <p:sp>
          <p:nvSpPr>
            <p:cNvPr id="30" name="Freeform 30"/>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31" name="AutoShape 31"/>
          <p:cNvSpPr/>
          <p:nvPr/>
        </p:nvSpPr>
        <p:spPr>
          <a:xfrm rot="-10800000">
            <a:off x="11981706" y="4348936"/>
            <a:ext cx="1836479" cy="0"/>
          </a:xfrm>
          <a:prstGeom prst="line">
            <a:avLst/>
          </a:prstGeom>
          <a:ln w="76200" cap="rnd">
            <a:solidFill>
              <a:srgbClr val="86C7ED"/>
            </a:solidFill>
            <a:prstDash val="sysDot"/>
            <a:headEnd type="none" w="sm" len="sm"/>
            <a:tailEnd type="none" w="sm" len="sm"/>
          </a:ln>
        </p:spPr>
      </p:sp>
      <p:sp>
        <p:nvSpPr>
          <p:cNvPr id="32" name="AutoShape 32"/>
          <p:cNvSpPr/>
          <p:nvPr/>
        </p:nvSpPr>
        <p:spPr>
          <a:xfrm rot="-10800000">
            <a:off x="8689848" y="4348936"/>
            <a:ext cx="1836479" cy="0"/>
          </a:xfrm>
          <a:prstGeom prst="line">
            <a:avLst/>
          </a:prstGeom>
          <a:ln w="76200" cap="rnd">
            <a:solidFill>
              <a:srgbClr val="86C7ED"/>
            </a:solidFill>
            <a:prstDash val="sysDot"/>
            <a:headEnd type="none" w="sm" len="sm"/>
            <a:tailEnd type="none" w="sm" len="sm"/>
          </a:ln>
        </p:spPr>
      </p:sp>
      <p:sp>
        <p:nvSpPr>
          <p:cNvPr id="33" name="AutoShape 33"/>
          <p:cNvSpPr/>
          <p:nvPr/>
        </p:nvSpPr>
        <p:spPr>
          <a:xfrm rot="-10800000">
            <a:off x="5397990" y="4348936"/>
            <a:ext cx="1836479" cy="0"/>
          </a:xfrm>
          <a:prstGeom prst="line">
            <a:avLst/>
          </a:prstGeom>
          <a:ln w="76200" cap="rnd">
            <a:solidFill>
              <a:srgbClr val="86C7ED"/>
            </a:solidFill>
            <a:prstDash val="sysDot"/>
            <a:headEnd type="none" w="sm" len="sm"/>
            <a:tailEnd type="none" w="sm" len="sm"/>
          </a:ln>
        </p:spPr>
      </p:sp>
      <p:sp>
        <p:nvSpPr>
          <p:cNvPr id="34" name="AutoShape 34"/>
          <p:cNvSpPr/>
          <p:nvPr/>
        </p:nvSpPr>
        <p:spPr>
          <a:xfrm rot="-10800000">
            <a:off x="2106133" y="4348936"/>
            <a:ext cx="1836479" cy="0"/>
          </a:xfrm>
          <a:prstGeom prst="line">
            <a:avLst/>
          </a:prstGeom>
          <a:ln w="76200" cap="rnd">
            <a:solidFill>
              <a:srgbClr val="86C7ED"/>
            </a:solidFill>
            <a:prstDash val="sysDot"/>
            <a:headEnd type="none" w="sm" len="sm"/>
            <a:tailEnd type="none" w="sm" len="sm"/>
          </a:ln>
        </p:spPr>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17314" y="1412564"/>
            <a:ext cx="9629456" cy="1422400"/>
          </a:xfrm>
          <a:prstGeom prst="rect">
            <a:avLst/>
          </a:prstGeom>
        </p:spPr>
        <p:txBody>
          <a:bodyPr lIns="0" tIns="0" rIns="0" bIns="0" rtlCol="0" anchor="t">
            <a:spAutoFit/>
          </a:bodyPr>
          <a:lstStyle/>
          <a:p>
            <a:pPr>
              <a:lnSpc>
                <a:spcPts val="10999"/>
              </a:lnSpc>
            </a:pPr>
            <a:r>
              <a:rPr lang="en-US" sz="9999">
                <a:solidFill>
                  <a:srgbClr val="1836B2"/>
                </a:solidFill>
                <a:latin typeface="Fira Sans Medium Bold"/>
              </a:rPr>
              <a:t>Today's Agenda</a:t>
            </a:r>
          </a:p>
        </p:txBody>
      </p:sp>
      <p:grpSp>
        <p:nvGrpSpPr>
          <p:cNvPr id="3" name="Group 3"/>
          <p:cNvGrpSpPr/>
          <p:nvPr/>
        </p:nvGrpSpPr>
        <p:grpSpPr>
          <a:xfrm>
            <a:off x="11408345" y="1028700"/>
            <a:ext cx="9737102" cy="9547574"/>
            <a:chOff x="0" y="0"/>
            <a:chExt cx="12982803" cy="1273009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0" y="6357796"/>
              <a:ext cx="11160540" cy="6372302"/>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822263" y="0"/>
              <a:ext cx="11160540" cy="6372302"/>
            </a:xfrm>
            <a:prstGeom prst="rect">
              <a:avLst/>
            </a:prstGeom>
          </p:spPr>
        </p:pic>
      </p:grpSp>
      <p:sp>
        <p:nvSpPr>
          <p:cNvPr id="6" name="TextBox 6"/>
          <p:cNvSpPr txBox="1"/>
          <p:nvPr/>
        </p:nvSpPr>
        <p:spPr>
          <a:xfrm>
            <a:off x="1317314" y="3997770"/>
            <a:ext cx="6553010" cy="542925"/>
          </a:xfrm>
          <a:prstGeom prst="rect">
            <a:avLst/>
          </a:prstGeom>
        </p:spPr>
        <p:txBody>
          <a:bodyPr lIns="0" tIns="0" rIns="0" bIns="0" rtlCol="0" anchor="t">
            <a:spAutoFit/>
          </a:bodyPr>
          <a:lstStyle/>
          <a:p>
            <a:pPr>
              <a:lnSpc>
                <a:spcPts val="4200"/>
              </a:lnSpc>
            </a:pPr>
            <a:r>
              <a:rPr lang="en-US" sz="3500" spc="105">
                <a:solidFill>
                  <a:srgbClr val="1836B2"/>
                </a:solidFill>
                <a:latin typeface="Fira Sans Medium Bold"/>
              </a:rPr>
              <a:t>Key takeaways:</a:t>
            </a:r>
          </a:p>
        </p:txBody>
      </p:sp>
      <p:grpSp>
        <p:nvGrpSpPr>
          <p:cNvPr id="7" name="Group 7"/>
          <p:cNvGrpSpPr/>
          <p:nvPr/>
        </p:nvGrpSpPr>
        <p:grpSpPr>
          <a:xfrm>
            <a:off x="1317314" y="5137502"/>
            <a:ext cx="6553010" cy="457200"/>
            <a:chOff x="0" y="0"/>
            <a:chExt cx="8737347" cy="609600"/>
          </a:xfrm>
        </p:grpSpPr>
        <p:sp>
          <p:nvSpPr>
            <p:cNvPr id="8" name="TextBox 8"/>
            <p:cNvSpPr txBox="1"/>
            <p:nvPr/>
          </p:nvSpPr>
          <p:spPr>
            <a:xfrm>
              <a:off x="1017020" y="-66675"/>
              <a:ext cx="7720327" cy="676275"/>
            </a:xfrm>
            <a:prstGeom prst="rect">
              <a:avLst/>
            </a:prstGeom>
          </p:spPr>
          <p:txBody>
            <a:bodyPr lIns="0" tIns="0" rIns="0" bIns="0" rtlCol="0" anchor="t">
              <a:spAutoFit/>
            </a:bodyPr>
            <a:lstStyle/>
            <a:p>
              <a:pPr>
                <a:lnSpc>
                  <a:spcPts val="4200"/>
                </a:lnSpc>
              </a:pPr>
              <a:r>
                <a:rPr lang="en-US" sz="3000" spc="15" dirty="0" smtClean="0">
                  <a:solidFill>
                    <a:srgbClr val="000000"/>
                  </a:solidFill>
                  <a:latin typeface="Fira Sans Light"/>
                </a:rPr>
                <a:t>What is Brand Engagement?</a:t>
              </a:r>
              <a:endParaRPr lang="en-US" sz="3000" spc="15" dirty="0">
                <a:solidFill>
                  <a:srgbClr val="000000"/>
                </a:solidFill>
                <a:latin typeface="Fira Sans Light"/>
              </a:endParaRPr>
            </a:p>
          </p:txBody>
        </p:sp>
        <p:grpSp>
          <p:nvGrpSpPr>
            <p:cNvPr id="9" name="Group 9"/>
            <p:cNvGrpSpPr/>
            <p:nvPr/>
          </p:nvGrpSpPr>
          <p:grpSpPr>
            <a:xfrm rot="-10800000">
              <a:off x="0" y="107772"/>
              <a:ext cx="454982" cy="394057"/>
              <a:chOff x="0" y="0"/>
              <a:chExt cx="6202680" cy="5372100"/>
            </a:xfrm>
          </p:grpSpPr>
          <p:sp>
            <p:nvSpPr>
              <p:cNvPr id="10" name="Freeform 10"/>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13" name="Group 13"/>
          <p:cNvGrpSpPr/>
          <p:nvPr/>
        </p:nvGrpSpPr>
        <p:grpSpPr>
          <a:xfrm rot="10800000">
            <a:off x="1317314" y="6066096"/>
            <a:ext cx="341236" cy="295543"/>
            <a:chOff x="0" y="0"/>
            <a:chExt cx="6202680" cy="5372100"/>
          </a:xfrm>
        </p:grpSpPr>
        <p:sp>
          <p:nvSpPr>
            <p:cNvPr id="14" name="Freeform 1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17" name="Group 17"/>
          <p:cNvGrpSpPr/>
          <p:nvPr/>
        </p:nvGrpSpPr>
        <p:grpSpPr>
          <a:xfrm rot="10800000">
            <a:off x="1317314" y="6908503"/>
            <a:ext cx="341236" cy="295543"/>
            <a:chOff x="0" y="0"/>
            <a:chExt cx="6202680" cy="5372100"/>
          </a:xfrm>
        </p:grpSpPr>
        <p:sp>
          <p:nvSpPr>
            <p:cNvPr id="18"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nvGrpSpPr>
          <p:cNvPr id="19" name="Group 19"/>
          <p:cNvGrpSpPr/>
          <p:nvPr/>
        </p:nvGrpSpPr>
        <p:grpSpPr>
          <a:xfrm>
            <a:off x="1317314" y="7620074"/>
            <a:ext cx="6553010" cy="505908"/>
            <a:chOff x="0" y="-66675"/>
            <a:chExt cx="8737347" cy="674544"/>
          </a:xfrm>
        </p:grpSpPr>
        <p:sp>
          <p:nvSpPr>
            <p:cNvPr id="20" name="TextBox 20"/>
            <p:cNvSpPr txBox="1"/>
            <p:nvPr/>
          </p:nvSpPr>
          <p:spPr>
            <a:xfrm>
              <a:off x="1017020" y="-66675"/>
              <a:ext cx="7720327" cy="674544"/>
            </a:xfrm>
            <a:prstGeom prst="rect">
              <a:avLst/>
            </a:prstGeom>
          </p:spPr>
          <p:txBody>
            <a:bodyPr lIns="0" tIns="0" rIns="0" bIns="0" rtlCol="0" anchor="t">
              <a:spAutoFit/>
            </a:bodyPr>
            <a:lstStyle/>
            <a:p>
              <a:pPr>
                <a:lnSpc>
                  <a:spcPts val="4200"/>
                </a:lnSpc>
              </a:pPr>
              <a:r>
                <a:rPr lang="en-US" sz="3000" spc="15" dirty="0" smtClean="0">
                  <a:solidFill>
                    <a:srgbClr val="000000"/>
                  </a:solidFill>
                  <a:latin typeface="Fira Sans Light"/>
                </a:rPr>
                <a:t>Digitalization affects on branding</a:t>
              </a:r>
              <a:endParaRPr lang="en-US" sz="3000" spc="15" dirty="0">
                <a:solidFill>
                  <a:srgbClr val="000000"/>
                </a:solidFill>
                <a:latin typeface="Fira Sans Light"/>
              </a:endParaRPr>
            </a:p>
          </p:txBody>
        </p:sp>
        <p:grpSp>
          <p:nvGrpSpPr>
            <p:cNvPr id="21" name="Group 21"/>
            <p:cNvGrpSpPr/>
            <p:nvPr/>
          </p:nvGrpSpPr>
          <p:grpSpPr>
            <a:xfrm rot="-10800000">
              <a:off x="0" y="107772"/>
              <a:ext cx="454982" cy="394057"/>
              <a:chOff x="0" y="0"/>
              <a:chExt cx="6202680" cy="5372100"/>
            </a:xfrm>
          </p:grpSpPr>
          <p:sp>
            <p:nvSpPr>
              <p:cNvPr id="22" name="Freeform 2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grpSp>
        <p:nvGrpSpPr>
          <p:cNvPr id="23" name="Group 23"/>
          <p:cNvGrpSpPr/>
          <p:nvPr/>
        </p:nvGrpSpPr>
        <p:grpSpPr>
          <a:xfrm>
            <a:off x="1317314" y="8512486"/>
            <a:ext cx="6553010" cy="457200"/>
            <a:chOff x="0" y="0"/>
            <a:chExt cx="8737347" cy="609600"/>
          </a:xfrm>
        </p:grpSpPr>
        <p:sp>
          <p:nvSpPr>
            <p:cNvPr id="24" name="TextBox 24"/>
            <p:cNvSpPr txBox="1"/>
            <p:nvPr/>
          </p:nvSpPr>
          <p:spPr>
            <a:xfrm>
              <a:off x="1017020" y="-66675"/>
              <a:ext cx="7720327" cy="676275"/>
            </a:xfrm>
            <a:prstGeom prst="rect">
              <a:avLst/>
            </a:prstGeom>
          </p:spPr>
          <p:txBody>
            <a:bodyPr lIns="0" tIns="0" rIns="0" bIns="0" rtlCol="0" anchor="t">
              <a:spAutoFit/>
            </a:bodyPr>
            <a:lstStyle/>
            <a:p>
              <a:pPr>
                <a:lnSpc>
                  <a:spcPts val="4200"/>
                </a:lnSpc>
              </a:pPr>
              <a:endParaRPr lang="en-US" sz="3000" spc="15" dirty="0">
                <a:solidFill>
                  <a:srgbClr val="000000"/>
                </a:solidFill>
                <a:latin typeface="Fira Sans Light"/>
              </a:endParaRPr>
            </a:p>
          </p:txBody>
        </p:sp>
        <p:grpSp>
          <p:nvGrpSpPr>
            <p:cNvPr id="25" name="Group 25"/>
            <p:cNvGrpSpPr/>
            <p:nvPr/>
          </p:nvGrpSpPr>
          <p:grpSpPr>
            <a:xfrm rot="-10800000">
              <a:off x="0" y="107772"/>
              <a:ext cx="454982" cy="394057"/>
              <a:chOff x="0" y="0"/>
              <a:chExt cx="6202680" cy="5372100"/>
            </a:xfrm>
          </p:grpSpPr>
          <p:sp>
            <p:nvSpPr>
              <p:cNvPr id="26" name="Freeform 26"/>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grpSp>
      <p:sp>
        <p:nvSpPr>
          <p:cNvPr id="28" name="Rectangle 27"/>
          <p:cNvSpPr/>
          <p:nvPr/>
        </p:nvSpPr>
        <p:spPr>
          <a:xfrm>
            <a:off x="1981200" y="5981700"/>
            <a:ext cx="5538696" cy="553998"/>
          </a:xfrm>
          <a:prstGeom prst="rect">
            <a:avLst/>
          </a:prstGeom>
        </p:spPr>
        <p:txBody>
          <a:bodyPr wrap="none">
            <a:spAutoFit/>
          </a:bodyPr>
          <a:lstStyle/>
          <a:p>
            <a:r>
              <a:rPr lang="en-US" sz="3000" dirty="0">
                <a:latin typeface="Fira Sans Light" charset="0"/>
              </a:rPr>
              <a:t>W</a:t>
            </a:r>
            <a:r>
              <a:rPr lang="en-US" sz="3000" dirty="0" smtClean="0">
                <a:latin typeface="Fira Sans Light" charset="0"/>
              </a:rPr>
              <a:t>hy </a:t>
            </a:r>
            <a:r>
              <a:rPr lang="en-US" sz="3000" dirty="0">
                <a:latin typeface="Fira Sans Light" charset="0"/>
              </a:rPr>
              <a:t>social brand </a:t>
            </a:r>
            <a:r>
              <a:rPr lang="en-US" sz="3000" dirty="0" smtClean="0">
                <a:latin typeface="Fira Sans Light" charset="0"/>
              </a:rPr>
              <a:t>engagement?</a:t>
            </a:r>
            <a:endParaRPr lang="en-US" sz="3000" dirty="0">
              <a:latin typeface="Fira Sans Light" charset="0"/>
            </a:endParaRPr>
          </a:p>
        </p:txBody>
      </p:sp>
      <p:sp>
        <p:nvSpPr>
          <p:cNvPr id="29" name="Rectangle 28"/>
          <p:cNvSpPr/>
          <p:nvPr/>
        </p:nvSpPr>
        <p:spPr>
          <a:xfrm>
            <a:off x="1993942" y="6819900"/>
            <a:ext cx="6692858" cy="553998"/>
          </a:xfrm>
          <a:prstGeom prst="rect">
            <a:avLst/>
          </a:prstGeom>
        </p:spPr>
        <p:txBody>
          <a:bodyPr wrap="none">
            <a:spAutoFit/>
          </a:bodyPr>
          <a:lstStyle/>
          <a:p>
            <a:r>
              <a:rPr lang="en-US" sz="3000" dirty="0">
                <a:latin typeface="Fira Sans Light" charset="0"/>
              </a:rPr>
              <a:t>S</a:t>
            </a:r>
            <a:r>
              <a:rPr lang="en-US" sz="3000" dirty="0" smtClean="0">
                <a:latin typeface="Fira Sans Light" charset="0"/>
              </a:rPr>
              <a:t>ocial </a:t>
            </a:r>
            <a:r>
              <a:rPr lang="en-US" sz="3000" dirty="0">
                <a:latin typeface="Fira Sans Light" charset="0"/>
              </a:rPr>
              <a:t>perspective of brand marketing</a:t>
            </a:r>
          </a:p>
        </p:txBody>
      </p:sp>
      <p:sp>
        <p:nvSpPr>
          <p:cNvPr id="30" name="Rectangle 29"/>
          <p:cNvSpPr/>
          <p:nvPr/>
        </p:nvSpPr>
        <p:spPr>
          <a:xfrm>
            <a:off x="1981200" y="8462480"/>
            <a:ext cx="3429144" cy="553998"/>
          </a:xfrm>
          <a:prstGeom prst="rect">
            <a:avLst/>
          </a:prstGeom>
        </p:spPr>
        <p:txBody>
          <a:bodyPr wrap="none">
            <a:spAutoFit/>
          </a:bodyPr>
          <a:lstStyle/>
          <a:p>
            <a:r>
              <a:rPr lang="en-US" sz="3000" dirty="0">
                <a:latin typeface="Fira Sans Light" charset="0"/>
              </a:rPr>
              <a:t>E</a:t>
            </a:r>
            <a:r>
              <a:rPr lang="en-US" sz="3000" dirty="0" smtClean="0">
                <a:latin typeface="Fira Sans Light" charset="0"/>
              </a:rPr>
              <a:t>ffective </a:t>
            </a:r>
            <a:r>
              <a:rPr lang="en-US" sz="3000" dirty="0">
                <a:latin typeface="Fira Sans Light" charset="0"/>
              </a:rPr>
              <a:t>strategies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rot="-10800000">
            <a:off x="1028700" y="5986547"/>
            <a:ext cx="16230600" cy="0"/>
          </a:xfrm>
          <a:prstGeom prst="line">
            <a:avLst/>
          </a:prstGeom>
          <a:ln w="28575" cap="rnd">
            <a:solidFill>
              <a:srgbClr val="86C7ED"/>
            </a:solidFill>
            <a:prstDash val="solid"/>
            <a:headEnd type="none" w="sm" len="sm"/>
            <a:tailEnd type="none" w="sm" len="sm"/>
          </a:ln>
        </p:spPr>
      </p:sp>
      <p:sp>
        <p:nvSpPr>
          <p:cNvPr id="3" name="AutoShape 3"/>
          <p:cNvSpPr/>
          <p:nvPr/>
        </p:nvSpPr>
        <p:spPr>
          <a:xfrm rot="5400000">
            <a:off x="2966212" y="5992897"/>
            <a:ext cx="6502231" cy="0"/>
          </a:xfrm>
          <a:prstGeom prst="line">
            <a:avLst/>
          </a:prstGeom>
          <a:ln w="28575" cap="rnd">
            <a:solidFill>
              <a:srgbClr val="86C7ED"/>
            </a:solidFill>
            <a:prstDash val="solid"/>
            <a:headEnd type="none" w="sm" len="sm"/>
            <a:tailEnd type="none" w="sm" len="sm"/>
          </a:ln>
        </p:spPr>
      </p:sp>
      <p:sp>
        <p:nvSpPr>
          <p:cNvPr id="4" name="AutoShape 4"/>
          <p:cNvSpPr/>
          <p:nvPr/>
        </p:nvSpPr>
        <p:spPr>
          <a:xfrm rot="5400000">
            <a:off x="8819530" y="5992897"/>
            <a:ext cx="6502231" cy="0"/>
          </a:xfrm>
          <a:prstGeom prst="line">
            <a:avLst/>
          </a:prstGeom>
          <a:ln w="28575" cap="rnd">
            <a:solidFill>
              <a:srgbClr val="86C7ED"/>
            </a:solidFill>
            <a:prstDash val="solid"/>
            <a:headEnd type="none" w="sm" len="sm"/>
            <a:tailEnd type="none" w="sm" len="sm"/>
          </a:ln>
        </p:spPr>
      </p:sp>
      <p:pic>
        <p:nvPicPr>
          <p:cNvPr id="5" name="Picture 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6065550" y="1101946"/>
            <a:ext cx="1098500" cy="627207"/>
          </a:xfrm>
          <a:prstGeom prst="rect">
            <a:avLst/>
          </a:prstGeom>
        </p:spPr>
      </p:pic>
      <p:grpSp>
        <p:nvGrpSpPr>
          <p:cNvPr id="6" name="Group 6"/>
          <p:cNvGrpSpPr/>
          <p:nvPr/>
        </p:nvGrpSpPr>
        <p:grpSpPr>
          <a:xfrm>
            <a:off x="1123950" y="3093942"/>
            <a:ext cx="4523937" cy="1824165"/>
            <a:chOff x="0" y="-66675"/>
            <a:chExt cx="6031916" cy="2432219"/>
          </a:xfrm>
        </p:grpSpPr>
        <p:sp>
          <p:nvSpPr>
            <p:cNvPr id="7" name="TextBox 7"/>
            <p:cNvSpPr txBox="1"/>
            <p:nvPr/>
          </p:nvSpPr>
          <p:spPr>
            <a:xfrm>
              <a:off x="0" y="-66675"/>
              <a:ext cx="6031916" cy="676275"/>
            </a:xfrm>
            <a:prstGeom prst="rect">
              <a:avLst/>
            </a:prstGeom>
          </p:spPr>
          <p:txBody>
            <a:bodyPr lIns="0" tIns="0" rIns="0" bIns="0" rtlCol="0" anchor="t">
              <a:spAutoFit/>
            </a:bodyPr>
            <a:lstStyle/>
            <a:p>
              <a:pPr>
                <a:lnSpc>
                  <a:spcPts val="4200"/>
                </a:lnSpc>
              </a:pPr>
              <a:r>
                <a:rPr lang="en-US" sz="3000" spc="15" dirty="0">
                  <a:solidFill>
                    <a:srgbClr val="A066CB"/>
                  </a:solidFill>
                  <a:latin typeface="Fira Sans Medium"/>
                </a:rPr>
                <a:t>Interact with followers</a:t>
              </a:r>
            </a:p>
          </p:txBody>
        </p:sp>
        <p:sp>
          <p:nvSpPr>
            <p:cNvPr id="8" name="TextBox 8"/>
            <p:cNvSpPr txBox="1"/>
            <p:nvPr/>
          </p:nvSpPr>
          <p:spPr>
            <a:xfrm>
              <a:off x="0" y="830326"/>
              <a:ext cx="6031916" cy="1535218"/>
            </a:xfrm>
            <a:prstGeom prst="rect">
              <a:avLst/>
            </a:prstGeom>
          </p:spPr>
          <p:txBody>
            <a:bodyPr lIns="0" tIns="0" rIns="0" bIns="0" rtlCol="0" anchor="t">
              <a:spAutoFit/>
            </a:bodyPr>
            <a:lstStyle/>
            <a:p>
              <a:pPr marL="0" lvl="0" indent="0">
                <a:lnSpc>
                  <a:spcPts val="3079"/>
                </a:lnSpc>
                <a:spcBef>
                  <a:spcPct val="0"/>
                </a:spcBef>
              </a:pPr>
              <a:r>
                <a:rPr lang="en-US" sz="2199" spc="10" dirty="0">
                  <a:solidFill>
                    <a:srgbClr val="000000"/>
                  </a:solidFill>
                  <a:latin typeface="Fira Sans Light"/>
                </a:rPr>
                <a:t>Presentations are communication tools that can be used as demonstrations and lectures.</a:t>
              </a:r>
            </a:p>
          </p:txBody>
        </p:sp>
      </p:grpSp>
      <p:grpSp>
        <p:nvGrpSpPr>
          <p:cNvPr id="9" name="Group 9"/>
          <p:cNvGrpSpPr/>
          <p:nvPr/>
        </p:nvGrpSpPr>
        <p:grpSpPr>
          <a:xfrm>
            <a:off x="1123950" y="6500157"/>
            <a:ext cx="4523937" cy="2357565"/>
            <a:chOff x="0" y="-66675"/>
            <a:chExt cx="6031916" cy="3143419"/>
          </a:xfrm>
        </p:grpSpPr>
        <p:sp>
          <p:nvSpPr>
            <p:cNvPr id="10" name="TextBox 10"/>
            <p:cNvSpPr txBox="1"/>
            <p:nvPr/>
          </p:nvSpPr>
          <p:spPr>
            <a:xfrm>
              <a:off x="0" y="-66675"/>
              <a:ext cx="6031916" cy="1387474"/>
            </a:xfrm>
            <a:prstGeom prst="rect">
              <a:avLst/>
            </a:prstGeom>
          </p:spPr>
          <p:txBody>
            <a:bodyPr lIns="0" tIns="0" rIns="0" bIns="0" rtlCol="0" anchor="t">
              <a:spAutoFit/>
            </a:bodyPr>
            <a:lstStyle/>
            <a:p>
              <a:pPr>
                <a:lnSpc>
                  <a:spcPts val="4200"/>
                </a:lnSpc>
              </a:pPr>
              <a:r>
                <a:rPr lang="en-US" sz="3000" spc="15">
                  <a:solidFill>
                    <a:srgbClr val="A066CB"/>
                  </a:solidFill>
                  <a:latin typeface="Fira Sans Medium"/>
                </a:rPr>
                <a:t>Swift order taking and assistance</a:t>
              </a:r>
            </a:p>
          </p:txBody>
        </p:sp>
        <p:sp>
          <p:nvSpPr>
            <p:cNvPr id="11" name="TextBox 11"/>
            <p:cNvSpPr txBox="1"/>
            <p:nvPr/>
          </p:nvSpPr>
          <p:spPr>
            <a:xfrm>
              <a:off x="0" y="1541526"/>
              <a:ext cx="6031916" cy="15352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You can then organize them into your introduction, your main content, and your conclusion.</a:t>
              </a:r>
            </a:p>
          </p:txBody>
        </p:sp>
      </p:grpSp>
      <p:grpSp>
        <p:nvGrpSpPr>
          <p:cNvPr id="12" name="Group 12"/>
          <p:cNvGrpSpPr/>
          <p:nvPr/>
        </p:nvGrpSpPr>
        <p:grpSpPr>
          <a:xfrm>
            <a:off x="6882032" y="3093942"/>
            <a:ext cx="4523937" cy="2357565"/>
            <a:chOff x="0" y="-66675"/>
            <a:chExt cx="6031916" cy="3143419"/>
          </a:xfrm>
        </p:grpSpPr>
        <p:sp>
          <p:nvSpPr>
            <p:cNvPr id="13" name="TextBox 13"/>
            <p:cNvSpPr txBox="1"/>
            <p:nvPr/>
          </p:nvSpPr>
          <p:spPr>
            <a:xfrm>
              <a:off x="0" y="-66675"/>
              <a:ext cx="6031916" cy="1387474"/>
            </a:xfrm>
            <a:prstGeom prst="rect">
              <a:avLst/>
            </a:prstGeom>
          </p:spPr>
          <p:txBody>
            <a:bodyPr lIns="0" tIns="0" rIns="0" bIns="0" rtlCol="0" anchor="t">
              <a:spAutoFit/>
            </a:bodyPr>
            <a:lstStyle/>
            <a:p>
              <a:pPr>
                <a:lnSpc>
                  <a:spcPts val="4200"/>
                </a:lnSpc>
              </a:pPr>
              <a:r>
                <a:rPr lang="en-US" sz="3000" spc="15">
                  <a:solidFill>
                    <a:srgbClr val="A066CB"/>
                  </a:solidFill>
                  <a:latin typeface="Fira Sans Medium"/>
                </a:rPr>
                <a:t>Quick response</a:t>
              </a:r>
            </a:p>
            <a:p>
              <a:pPr>
                <a:lnSpc>
                  <a:spcPts val="4200"/>
                </a:lnSpc>
              </a:pPr>
              <a:r>
                <a:rPr lang="en-US" sz="3000" spc="15">
                  <a:solidFill>
                    <a:srgbClr val="A066CB"/>
                  </a:solidFill>
                  <a:latin typeface="Fira Sans Medium"/>
                </a:rPr>
                <a:t>to inquiries</a:t>
              </a:r>
            </a:p>
          </p:txBody>
        </p:sp>
        <p:sp>
          <p:nvSpPr>
            <p:cNvPr id="14" name="TextBox 14"/>
            <p:cNvSpPr txBox="1"/>
            <p:nvPr/>
          </p:nvSpPr>
          <p:spPr>
            <a:xfrm>
              <a:off x="0" y="1541526"/>
              <a:ext cx="6031916" cy="1535218"/>
            </a:xfrm>
            <a:prstGeom prst="rect">
              <a:avLst/>
            </a:prstGeom>
          </p:spPr>
          <p:txBody>
            <a:bodyPr lIns="0" tIns="0" rIns="0" bIns="0" rtlCol="0" anchor="t">
              <a:spAutoFit/>
            </a:bodyPr>
            <a:lstStyle/>
            <a:p>
              <a:pPr>
                <a:lnSpc>
                  <a:spcPts val="3079"/>
                </a:lnSpc>
              </a:pPr>
              <a:r>
                <a:rPr lang="en-US" sz="2199" spc="10">
                  <a:solidFill>
                    <a:srgbClr val="000000"/>
                  </a:solidFill>
                  <a:latin typeface="Fira Sans Light"/>
                </a:rPr>
                <a:t>It serves a variety of purposes,</a:t>
              </a:r>
            </a:p>
            <a:p>
              <a:pPr marL="0" lvl="0" indent="0">
                <a:lnSpc>
                  <a:spcPts val="3079"/>
                </a:lnSpc>
                <a:spcBef>
                  <a:spcPct val="0"/>
                </a:spcBef>
              </a:pPr>
              <a:r>
                <a:rPr lang="en-US" sz="2199" spc="10">
                  <a:solidFill>
                    <a:srgbClr val="000000"/>
                  </a:solidFill>
                  <a:latin typeface="Fira Sans Light"/>
                </a:rPr>
                <a:t>making presentations powerful tools for convincing and teaching.</a:t>
              </a:r>
            </a:p>
          </p:txBody>
        </p:sp>
      </p:grpSp>
      <p:grpSp>
        <p:nvGrpSpPr>
          <p:cNvPr id="15" name="Group 15"/>
          <p:cNvGrpSpPr/>
          <p:nvPr/>
        </p:nvGrpSpPr>
        <p:grpSpPr>
          <a:xfrm>
            <a:off x="6882032" y="6500157"/>
            <a:ext cx="4523937" cy="1824165"/>
            <a:chOff x="0" y="-66675"/>
            <a:chExt cx="6031916" cy="2432219"/>
          </a:xfrm>
        </p:grpSpPr>
        <p:sp>
          <p:nvSpPr>
            <p:cNvPr id="16" name="TextBox 16"/>
            <p:cNvSpPr txBox="1"/>
            <p:nvPr/>
          </p:nvSpPr>
          <p:spPr>
            <a:xfrm>
              <a:off x="0" y="-66675"/>
              <a:ext cx="6031916" cy="676275"/>
            </a:xfrm>
            <a:prstGeom prst="rect">
              <a:avLst/>
            </a:prstGeom>
          </p:spPr>
          <p:txBody>
            <a:bodyPr lIns="0" tIns="0" rIns="0" bIns="0" rtlCol="0" anchor="t">
              <a:spAutoFit/>
            </a:bodyPr>
            <a:lstStyle/>
            <a:p>
              <a:pPr>
                <a:lnSpc>
                  <a:spcPts val="4200"/>
                </a:lnSpc>
              </a:pPr>
              <a:r>
                <a:rPr lang="en-US" sz="3000" spc="15">
                  <a:solidFill>
                    <a:srgbClr val="A066CB"/>
                  </a:solidFill>
                  <a:latin typeface="Fira Sans Medium"/>
                </a:rPr>
                <a:t>Delivering  on promises</a:t>
              </a:r>
            </a:p>
          </p:txBody>
        </p:sp>
        <p:sp>
          <p:nvSpPr>
            <p:cNvPr id="17" name="TextBox 17"/>
            <p:cNvSpPr txBox="1"/>
            <p:nvPr/>
          </p:nvSpPr>
          <p:spPr>
            <a:xfrm>
              <a:off x="0" y="830326"/>
              <a:ext cx="6031916" cy="15352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Make sure you do enough research to support your points. It’s also a good idea to use visual aids.</a:t>
              </a:r>
            </a:p>
          </p:txBody>
        </p:sp>
      </p:grpSp>
      <p:grpSp>
        <p:nvGrpSpPr>
          <p:cNvPr id="18" name="Group 18"/>
          <p:cNvGrpSpPr/>
          <p:nvPr/>
        </p:nvGrpSpPr>
        <p:grpSpPr>
          <a:xfrm>
            <a:off x="12640087" y="3093942"/>
            <a:ext cx="4523963" cy="2357565"/>
            <a:chOff x="0" y="-66675"/>
            <a:chExt cx="6031951" cy="3143419"/>
          </a:xfrm>
        </p:grpSpPr>
        <p:sp>
          <p:nvSpPr>
            <p:cNvPr id="19" name="TextBox 19"/>
            <p:cNvSpPr txBox="1"/>
            <p:nvPr/>
          </p:nvSpPr>
          <p:spPr>
            <a:xfrm>
              <a:off x="0" y="-66675"/>
              <a:ext cx="6031951" cy="1387474"/>
            </a:xfrm>
            <a:prstGeom prst="rect">
              <a:avLst/>
            </a:prstGeom>
          </p:spPr>
          <p:txBody>
            <a:bodyPr lIns="0" tIns="0" rIns="0" bIns="0" rtlCol="0" anchor="t">
              <a:spAutoFit/>
            </a:bodyPr>
            <a:lstStyle/>
            <a:p>
              <a:pPr>
                <a:lnSpc>
                  <a:spcPts val="4200"/>
                </a:lnSpc>
              </a:pPr>
              <a:r>
                <a:rPr lang="en-US" sz="3000" spc="15">
                  <a:solidFill>
                    <a:srgbClr val="A066CB"/>
                  </a:solidFill>
                  <a:latin typeface="Fira Sans Medium"/>
                </a:rPr>
                <a:t>Swift order taking</a:t>
              </a:r>
            </a:p>
            <a:p>
              <a:pPr>
                <a:lnSpc>
                  <a:spcPts val="4200"/>
                </a:lnSpc>
              </a:pPr>
              <a:r>
                <a:rPr lang="en-US" sz="3000" spc="15">
                  <a:solidFill>
                    <a:srgbClr val="A066CB"/>
                  </a:solidFill>
                  <a:latin typeface="Fira Sans Medium"/>
                </a:rPr>
                <a:t>and assistance</a:t>
              </a:r>
            </a:p>
          </p:txBody>
        </p:sp>
        <p:sp>
          <p:nvSpPr>
            <p:cNvPr id="20" name="TextBox 20"/>
            <p:cNvSpPr txBox="1"/>
            <p:nvPr/>
          </p:nvSpPr>
          <p:spPr>
            <a:xfrm>
              <a:off x="0" y="1541526"/>
              <a:ext cx="6031951" cy="1535218"/>
            </a:xfrm>
            <a:prstGeom prst="rect">
              <a:avLst/>
            </a:prstGeom>
          </p:spPr>
          <p:txBody>
            <a:bodyPr lIns="0" tIns="0" rIns="0" bIns="0" rtlCol="0" anchor="t">
              <a:spAutoFit/>
            </a:bodyPr>
            <a:lstStyle/>
            <a:p>
              <a:pPr>
                <a:lnSpc>
                  <a:spcPts val="3079"/>
                </a:lnSpc>
              </a:pPr>
              <a:r>
                <a:rPr lang="en-US" sz="2199" spc="10">
                  <a:solidFill>
                    <a:srgbClr val="000000"/>
                  </a:solidFill>
                  <a:latin typeface="Fira Sans Light"/>
                </a:rPr>
                <a:t>To create a stunning presentation,</a:t>
              </a:r>
            </a:p>
            <a:p>
              <a:pPr marL="0" lvl="0" indent="0">
                <a:lnSpc>
                  <a:spcPts val="3079"/>
                </a:lnSpc>
                <a:spcBef>
                  <a:spcPct val="0"/>
                </a:spcBef>
              </a:pPr>
              <a:r>
                <a:rPr lang="en-US" sz="2199" spc="10">
                  <a:solidFill>
                    <a:srgbClr val="000000"/>
                  </a:solidFill>
                  <a:latin typeface="Fira Sans Light"/>
                </a:rPr>
                <a:t>it's best to simplify your thoughts. Remember to make it easy to read.</a:t>
              </a:r>
            </a:p>
          </p:txBody>
        </p:sp>
      </p:grpSp>
      <p:grpSp>
        <p:nvGrpSpPr>
          <p:cNvPr id="21" name="Group 21"/>
          <p:cNvGrpSpPr/>
          <p:nvPr/>
        </p:nvGrpSpPr>
        <p:grpSpPr>
          <a:xfrm>
            <a:off x="12640087" y="6500157"/>
            <a:ext cx="4523963" cy="2357565"/>
            <a:chOff x="0" y="-66675"/>
            <a:chExt cx="6031951" cy="3143419"/>
          </a:xfrm>
        </p:grpSpPr>
        <p:sp>
          <p:nvSpPr>
            <p:cNvPr id="22" name="TextBox 22"/>
            <p:cNvSpPr txBox="1"/>
            <p:nvPr/>
          </p:nvSpPr>
          <p:spPr>
            <a:xfrm>
              <a:off x="0" y="-66675"/>
              <a:ext cx="6031951" cy="1387474"/>
            </a:xfrm>
            <a:prstGeom prst="rect">
              <a:avLst/>
            </a:prstGeom>
          </p:spPr>
          <p:txBody>
            <a:bodyPr lIns="0" tIns="0" rIns="0" bIns="0" rtlCol="0" anchor="t">
              <a:spAutoFit/>
            </a:bodyPr>
            <a:lstStyle/>
            <a:p>
              <a:pPr>
                <a:lnSpc>
                  <a:spcPts val="4200"/>
                </a:lnSpc>
              </a:pPr>
              <a:r>
                <a:rPr lang="en-US" sz="3000" spc="15">
                  <a:solidFill>
                    <a:srgbClr val="A066CB"/>
                  </a:solidFill>
                  <a:latin typeface="Fira Sans Medium"/>
                </a:rPr>
                <a:t>Keeping the customers delighted</a:t>
              </a:r>
            </a:p>
          </p:txBody>
        </p:sp>
        <p:sp>
          <p:nvSpPr>
            <p:cNvPr id="23" name="TextBox 23"/>
            <p:cNvSpPr txBox="1"/>
            <p:nvPr/>
          </p:nvSpPr>
          <p:spPr>
            <a:xfrm>
              <a:off x="0" y="1541526"/>
              <a:ext cx="6031951" cy="1535218"/>
            </a:xfrm>
            <a:prstGeom prst="rect">
              <a:avLst/>
            </a:prstGeom>
          </p:spPr>
          <p:txBody>
            <a:bodyPr lIns="0" tIns="0" rIns="0" bIns="0" rtlCol="0" anchor="t">
              <a:spAutoFit/>
            </a:bodyPr>
            <a:lstStyle/>
            <a:p>
              <a:pPr marL="0" lvl="0" indent="0">
                <a:lnSpc>
                  <a:spcPts val="3079"/>
                </a:lnSpc>
                <a:spcBef>
                  <a:spcPct val="0"/>
                </a:spcBef>
              </a:pPr>
              <a:r>
                <a:rPr lang="en-US" sz="2199" spc="10">
                  <a:solidFill>
                    <a:srgbClr val="000000"/>
                  </a:solidFill>
                  <a:latin typeface="Fira Sans Light"/>
                </a:rPr>
                <a:t>Avoid overloading a slide with too many words and choose a color palette that isn't distracting.</a:t>
              </a:r>
            </a:p>
          </p:txBody>
        </p:sp>
      </p:grpSp>
      <p:sp>
        <p:nvSpPr>
          <p:cNvPr id="24" name="TextBox 24"/>
          <p:cNvSpPr txBox="1"/>
          <p:nvPr/>
        </p:nvSpPr>
        <p:spPr>
          <a:xfrm>
            <a:off x="1028700" y="1139325"/>
            <a:ext cx="10434924" cy="542925"/>
          </a:xfrm>
          <a:prstGeom prst="rect">
            <a:avLst/>
          </a:prstGeom>
        </p:spPr>
        <p:txBody>
          <a:bodyPr lIns="0" tIns="0" rIns="0" bIns="0" rtlCol="0" anchor="t">
            <a:spAutoFit/>
          </a:bodyPr>
          <a:lstStyle/>
          <a:p>
            <a:pPr>
              <a:lnSpc>
                <a:spcPts val="4200"/>
              </a:lnSpc>
            </a:pPr>
            <a:r>
              <a:rPr lang="en-US" sz="3500" spc="105">
                <a:solidFill>
                  <a:srgbClr val="1836B2"/>
                </a:solidFill>
                <a:latin typeface="Fira Sans Medium Bold"/>
              </a:rPr>
              <a:t>How great brands deal with consumers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4022642" y="834952"/>
            <a:ext cx="11618556" cy="8617096"/>
            <a:chOff x="0" y="0"/>
            <a:chExt cx="13716000" cy="10172700"/>
          </a:xfrm>
        </p:grpSpPr>
        <p:sp>
          <p:nvSpPr>
            <p:cNvPr id="3" name="Freeform 3"/>
            <p:cNvSpPr/>
            <p:nvPr/>
          </p:nvSpPr>
          <p:spPr>
            <a:xfrm>
              <a:off x="0" y="0"/>
              <a:ext cx="13716000" cy="10172700"/>
            </a:xfrm>
            <a:custGeom>
              <a:avLst/>
              <a:gdLst/>
              <a:ahLst/>
              <a:cxnLst/>
              <a:rect l="l" t="t" r="r" b="b"/>
              <a:pathLst>
                <a:path w="13716000" h="10172700">
                  <a:moveTo>
                    <a:pt x="0" y="0"/>
                  </a:moveTo>
                  <a:lnTo>
                    <a:pt x="13716000" y="0"/>
                  </a:lnTo>
                  <a:lnTo>
                    <a:pt x="13716000" y="10172700"/>
                  </a:lnTo>
                  <a:lnTo>
                    <a:pt x="0" y="10172700"/>
                  </a:lnTo>
                  <a:close/>
                </a:path>
              </a:pathLst>
            </a:custGeom>
            <a:blipFill>
              <a:blip r:embed="rId2"/>
              <a:stretch>
                <a:fillRect t="-393" b="-393"/>
              </a:stretch>
            </a:blipFill>
          </p:spPr>
        </p:sp>
        <p:sp>
          <p:nvSpPr>
            <p:cNvPr id="4" name="Freeform 4"/>
            <p:cNvSpPr/>
            <p:nvPr/>
          </p:nvSpPr>
          <p:spPr>
            <a:xfrm>
              <a:off x="393700" y="615950"/>
              <a:ext cx="12941300" cy="9107742"/>
            </a:xfrm>
            <a:custGeom>
              <a:avLst/>
              <a:gdLst/>
              <a:ahLst/>
              <a:cxnLst/>
              <a:rect l="l" t="t" r="r" b="b"/>
              <a:pathLst>
                <a:path w="12941300" h="9107742">
                  <a:moveTo>
                    <a:pt x="12815112" y="9107742"/>
                  </a:moveTo>
                  <a:lnTo>
                    <a:pt x="126187" y="9107742"/>
                  </a:lnTo>
                  <a:cubicBezTo>
                    <a:pt x="56502" y="9107742"/>
                    <a:pt x="0" y="9051252"/>
                    <a:pt x="0" y="8981555"/>
                  </a:cubicBezTo>
                  <a:lnTo>
                    <a:pt x="0" y="0"/>
                  </a:lnTo>
                  <a:lnTo>
                    <a:pt x="12941300" y="0"/>
                  </a:lnTo>
                  <a:lnTo>
                    <a:pt x="12941300" y="8981554"/>
                  </a:lnTo>
                  <a:cubicBezTo>
                    <a:pt x="12941300" y="9051239"/>
                    <a:pt x="12884810" y="9107742"/>
                    <a:pt x="12815112" y="9107742"/>
                  </a:cubicBezTo>
                  <a:close/>
                </a:path>
              </a:pathLst>
            </a:custGeom>
            <a:blipFill>
              <a:blip r:embed="rId3"/>
              <a:stretch>
                <a:fillRect l="-4633" t="3552" r="2245" b="4413"/>
              </a:stretch>
            </a:blipFill>
          </p:spPr>
        </p:sp>
      </p:grpSp>
      <p:grpSp>
        <p:nvGrpSpPr>
          <p:cNvPr id="5" name="Group 5"/>
          <p:cNvGrpSpPr/>
          <p:nvPr/>
        </p:nvGrpSpPr>
        <p:grpSpPr>
          <a:xfrm>
            <a:off x="8367736" y="1793250"/>
            <a:ext cx="9920264" cy="1410643"/>
            <a:chOff x="-224473" y="95251"/>
            <a:chExt cx="13227018" cy="1880857"/>
          </a:xfrm>
        </p:grpSpPr>
        <p:sp>
          <p:nvSpPr>
            <p:cNvPr id="6" name="TextBox 6"/>
            <p:cNvSpPr txBox="1"/>
            <p:nvPr/>
          </p:nvSpPr>
          <p:spPr>
            <a:xfrm>
              <a:off x="0" y="95251"/>
              <a:ext cx="11431075" cy="1880857"/>
            </a:xfrm>
            <a:prstGeom prst="rect">
              <a:avLst/>
            </a:prstGeom>
          </p:spPr>
          <p:txBody>
            <a:bodyPr lIns="0" tIns="0" rIns="0" bIns="0" rtlCol="0" anchor="t">
              <a:spAutoFit/>
            </a:bodyPr>
            <a:lstStyle/>
            <a:p>
              <a:pPr>
                <a:lnSpc>
                  <a:spcPts val="10999"/>
                </a:lnSpc>
              </a:pPr>
              <a:r>
                <a:rPr lang="en-US" sz="9999" dirty="0" smtClean="0">
                  <a:solidFill>
                    <a:srgbClr val="FFFFFF"/>
                  </a:solidFill>
                  <a:latin typeface="Fira Sans Medium Bold"/>
                </a:rPr>
                <a:t>Our Team</a:t>
              </a:r>
              <a:endParaRPr lang="en-US" sz="9999" dirty="0">
                <a:solidFill>
                  <a:srgbClr val="FFFFFF"/>
                </a:solidFill>
                <a:latin typeface="Fira Sans Medium Bold"/>
              </a:endParaRPr>
            </a:p>
          </p:txBody>
        </p:sp>
        <p:sp>
          <p:nvSpPr>
            <p:cNvPr id="9" name="AutoShape 9"/>
            <p:cNvSpPr/>
            <p:nvPr/>
          </p:nvSpPr>
          <p:spPr>
            <a:xfrm rot="10800000">
              <a:off x="-224473" y="1955364"/>
              <a:ext cx="13227018" cy="0"/>
            </a:xfrm>
            <a:prstGeom prst="line">
              <a:avLst/>
            </a:prstGeom>
            <a:ln w="38100" cap="rnd">
              <a:solidFill>
                <a:srgbClr val="86C7ED"/>
              </a:solidFill>
              <a:prstDash val="solid"/>
              <a:headEnd type="none" w="sm" len="sm"/>
              <a:tailEnd type="none" w="sm" len="sm"/>
            </a:ln>
          </p:spPr>
        </p:sp>
      </p:grpSp>
      <p:sp>
        <p:nvSpPr>
          <p:cNvPr id="10" name="TextBox 9"/>
          <p:cNvSpPr txBox="1"/>
          <p:nvPr/>
        </p:nvSpPr>
        <p:spPr>
          <a:xfrm>
            <a:off x="8077200" y="3869436"/>
            <a:ext cx="10668000" cy="6303264"/>
          </a:xfrm>
          <a:prstGeom prst="rect">
            <a:avLst/>
          </a:prstGeom>
          <a:noFill/>
        </p:spPr>
        <p:txBody>
          <a:bodyPr wrap="square" rtlCol="0">
            <a:spAutoFit/>
          </a:bodyPr>
          <a:lstStyle/>
          <a:p>
            <a:pPr lvl="0">
              <a:lnSpc>
                <a:spcPct val="115000"/>
              </a:lnSpc>
            </a:pPr>
            <a:r>
              <a:rPr lang="en-US" sz="4400" b="1" dirty="0">
                <a:solidFill>
                  <a:schemeClr val="bg2">
                    <a:lumMod val="90000"/>
                  </a:schemeClr>
                </a:solidFill>
                <a:latin typeface="Lato"/>
                <a:ea typeface="Lato"/>
                <a:cs typeface="Lato"/>
                <a:sym typeface="Lato"/>
              </a:rPr>
              <a:t>1. </a:t>
            </a:r>
            <a:r>
              <a:rPr lang="en-US" sz="4400" b="1" dirty="0" err="1">
                <a:solidFill>
                  <a:schemeClr val="bg2">
                    <a:lumMod val="90000"/>
                  </a:schemeClr>
                </a:solidFill>
                <a:latin typeface="Lato"/>
                <a:ea typeface="Lato"/>
                <a:cs typeface="Lato"/>
                <a:sym typeface="Lato"/>
              </a:rPr>
              <a:t>Aman</a:t>
            </a:r>
            <a:r>
              <a:rPr lang="en-US" sz="4400" b="1" dirty="0">
                <a:solidFill>
                  <a:schemeClr val="bg2">
                    <a:lumMod val="90000"/>
                  </a:schemeClr>
                </a:solidFill>
                <a:latin typeface="Lato"/>
                <a:ea typeface="Lato"/>
                <a:cs typeface="Lato"/>
                <a:sym typeface="Lato"/>
              </a:rPr>
              <a:t> Kumar :- 20MIA1144</a:t>
            </a:r>
          </a:p>
          <a:p>
            <a:pPr lvl="0">
              <a:lnSpc>
                <a:spcPct val="115000"/>
              </a:lnSpc>
              <a:spcBef>
                <a:spcPts val="1600"/>
              </a:spcBef>
            </a:pPr>
            <a:r>
              <a:rPr lang="en-US" sz="4400" b="1" dirty="0">
                <a:solidFill>
                  <a:schemeClr val="bg2">
                    <a:lumMod val="90000"/>
                  </a:schemeClr>
                </a:solidFill>
                <a:latin typeface="Lato"/>
                <a:ea typeface="Lato"/>
                <a:cs typeface="Lato"/>
                <a:sym typeface="Lato"/>
              </a:rPr>
              <a:t>2. </a:t>
            </a:r>
            <a:r>
              <a:rPr lang="en-US" sz="4400" b="1" dirty="0" err="1">
                <a:solidFill>
                  <a:schemeClr val="bg2">
                    <a:lumMod val="90000"/>
                  </a:schemeClr>
                </a:solidFill>
                <a:latin typeface="Lato"/>
                <a:ea typeface="Lato"/>
                <a:cs typeface="Lato"/>
                <a:sym typeface="Lato"/>
              </a:rPr>
              <a:t>Aadi</a:t>
            </a:r>
            <a:r>
              <a:rPr lang="en-US" sz="4400" b="1" dirty="0">
                <a:solidFill>
                  <a:schemeClr val="bg2">
                    <a:lumMod val="90000"/>
                  </a:schemeClr>
                </a:solidFill>
                <a:latin typeface="Lato"/>
                <a:ea typeface="Lato"/>
                <a:cs typeface="Lato"/>
                <a:sym typeface="Lato"/>
              </a:rPr>
              <a:t> </a:t>
            </a:r>
            <a:r>
              <a:rPr lang="en-US" sz="4400" b="1" dirty="0" err="1">
                <a:solidFill>
                  <a:schemeClr val="bg2">
                    <a:lumMod val="90000"/>
                  </a:schemeClr>
                </a:solidFill>
                <a:latin typeface="Lato"/>
                <a:ea typeface="Lato"/>
                <a:cs typeface="Lato"/>
                <a:sym typeface="Lato"/>
              </a:rPr>
              <a:t>Ashutosh</a:t>
            </a:r>
            <a:r>
              <a:rPr lang="en-US" sz="4400" b="1" dirty="0">
                <a:solidFill>
                  <a:schemeClr val="bg2">
                    <a:lumMod val="90000"/>
                  </a:schemeClr>
                </a:solidFill>
                <a:latin typeface="Lato"/>
                <a:ea typeface="Lato"/>
                <a:cs typeface="Lato"/>
                <a:sym typeface="Lato"/>
              </a:rPr>
              <a:t> </a:t>
            </a:r>
            <a:r>
              <a:rPr lang="en-US" sz="4400" b="1" dirty="0" err="1">
                <a:solidFill>
                  <a:schemeClr val="bg2">
                    <a:lumMod val="90000"/>
                  </a:schemeClr>
                </a:solidFill>
                <a:latin typeface="Lato"/>
                <a:ea typeface="Lato"/>
                <a:cs typeface="Lato"/>
                <a:sym typeface="Lato"/>
              </a:rPr>
              <a:t>Chauhan</a:t>
            </a:r>
            <a:r>
              <a:rPr lang="en-US" sz="4400" b="1" dirty="0">
                <a:solidFill>
                  <a:schemeClr val="bg2">
                    <a:lumMod val="90000"/>
                  </a:schemeClr>
                </a:solidFill>
                <a:latin typeface="Lato"/>
                <a:ea typeface="Lato"/>
                <a:cs typeface="Lato"/>
                <a:sym typeface="Lato"/>
              </a:rPr>
              <a:t> :- 18BEE1007</a:t>
            </a:r>
          </a:p>
          <a:p>
            <a:pPr lvl="0">
              <a:lnSpc>
                <a:spcPct val="115000"/>
              </a:lnSpc>
              <a:spcBef>
                <a:spcPts val="1600"/>
              </a:spcBef>
            </a:pPr>
            <a:r>
              <a:rPr lang="en-US" sz="4400" b="1" dirty="0">
                <a:solidFill>
                  <a:schemeClr val="bg2">
                    <a:lumMod val="90000"/>
                  </a:schemeClr>
                </a:solidFill>
                <a:latin typeface="Lato"/>
                <a:ea typeface="Lato"/>
                <a:cs typeface="Lato"/>
                <a:sym typeface="Lato"/>
              </a:rPr>
              <a:t>3. </a:t>
            </a:r>
            <a:r>
              <a:rPr lang="en-US" sz="4400" b="1" dirty="0" err="1">
                <a:solidFill>
                  <a:schemeClr val="bg2">
                    <a:lumMod val="90000"/>
                  </a:schemeClr>
                </a:solidFill>
                <a:latin typeface="Lato"/>
                <a:ea typeface="Lato"/>
                <a:cs typeface="Lato"/>
                <a:sym typeface="Lato"/>
              </a:rPr>
              <a:t>Mayank</a:t>
            </a:r>
            <a:r>
              <a:rPr lang="en-US" sz="4400" b="1" dirty="0">
                <a:solidFill>
                  <a:schemeClr val="bg2">
                    <a:lumMod val="90000"/>
                  </a:schemeClr>
                </a:solidFill>
                <a:latin typeface="Lato"/>
                <a:ea typeface="Lato"/>
                <a:cs typeface="Lato"/>
                <a:sym typeface="Lato"/>
              </a:rPr>
              <a:t> Gupta :- 20BCE1538</a:t>
            </a:r>
          </a:p>
          <a:p>
            <a:pPr lvl="0">
              <a:lnSpc>
                <a:spcPct val="115000"/>
              </a:lnSpc>
              <a:spcBef>
                <a:spcPts val="1600"/>
              </a:spcBef>
            </a:pPr>
            <a:r>
              <a:rPr lang="en-US" sz="4400" b="1" dirty="0">
                <a:solidFill>
                  <a:schemeClr val="bg2">
                    <a:lumMod val="90000"/>
                  </a:schemeClr>
                </a:solidFill>
                <a:latin typeface="Lato"/>
                <a:ea typeface="Lato"/>
                <a:cs typeface="Lato"/>
                <a:sym typeface="Lato"/>
              </a:rPr>
              <a:t>4. Naveen Gupta :- 19BCE1791</a:t>
            </a:r>
          </a:p>
          <a:p>
            <a:pPr lvl="0">
              <a:lnSpc>
                <a:spcPct val="115000"/>
              </a:lnSpc>
              <a:spcBef>
                <a:spcPts val="1600"/>
              </a:spcBef>
            </a:pPr>
            <a:r>
              <a:rPr lang="en-US" sz="4400" b="1" dirty="0">
                <a:solidFill>
                  <a:schemeClr val="bg2">
                    <a:lumMod val="90000"/>
                  </a:schemeClr>
                </a:solidFill>
                <a:latin typeface="Lato"/>
                <a:ea typeface="Lato"/>
                <a:cs typeface="Lato"/>
                <a:sym typeface="Lato"/>
              </a:rPr>
              <a:t>5. Karan </a:t>
            </a:r>
            <a:r>
              <a:rPr lang="en-US" sz="4400" b="1" dirty="0" err="1">
                <a:solidFill>
                  <a:schemeClr val="bg2">
                    <a:lumMod val="90000"/>
                  </a:schemeClr>
                </a:solidFill>
                <a:latin typeface="Lato"/>
                <a:ea typeface="Lato"/>
                <a:cs typeface="Lato"/>
                <a:sym typeface="Lato"/>
              </a:rPr>
              <a:t>Dua</a:t>
            </a:r>
            <a:r>
              <a:rPr lang="en-US" sz="4400" b="1" dirty="0">
                <a:solidFill>
                  <a:schemeClr val="bg2">
                    <a:lumMod val="90000"/>
                  </a:schemeClr>
                </a:solidFill>
                <a:latin typeface="Lato"/>
                <a:ea typeface="Lato"/>
                <a:cs typeface="Lato"/>
                <a:sym typeface="Lato"/>
              </a:rPr>
              <a:t> :- 20BAI1012</a:t>
            </a:r>
          </a:p>
          <a:p>
            <a:pPr lvl="0">
              <a:lnSpc>
                <a:spcPct val="115000"/>
              </a:lnSpc>
              <a:spcBef>
                <a:spcPts val="1600"/>
              </a:spcBef>
              <a:spcAft>
                <a:spcPts val="1600"/>
              </a:spcAft>
            </a:pPr>
            <a:r>
              <a:rPr lang="en-US" sz="4400" b="1" dirty="0">
                <a:solidFill>
                  <a:schemeClr val="bg2">
                    <a:lumMod val="90000"/>
                  </a:schemeClr>
                </a:solidFill>
                <a:latin typeface="Lato"/>
                <a:ea typeface="Lato"/>
                <a:cs typeface="Lato"/>
                <a:sym typeface="Lato"/>
              </a:rPr>
              <a:t>6. </a:t>
            </a:r>
            <a:r>
              <a:rPr lang="en-US" sz="4400" b="1" dirty="0" err="1">
                <a:solidFill>
                  <a:schemeClr val="bg2">
                    <a:lumMod val="90000"/>
                  </a:schemeClr>
                </a:solidFill>
                <a:latin typeface="Lato"/>
                <a:ea typeface="Lato"/>
                <a:cs typeface="Lato"/>
                <a:sym typeface="Lato"/>
              </a:rPr>
              <a:t>Saikiran</a:t>
            </a:r>
            <a:r>
              <a:rPr lang="en-US" sz="4400" b="1" dirty="0">
                <a:solidFill>
                  <a:schemeClr val="bg2">
                    <a:lumMod val="90000"/>
                  </a:schemeClr>
                </a:solidFill>
                <a:latin typeface="Lato"/>
                <a:ea typeface="Lato"/>
                <a:cs typeface="Lato"/>
                <a:sym typeface="Lato"/>
              </a:rPr>
              <a:t> Reddy :- 18BEC1006</a:t>
            </a:r>
          </a:p>
          <a:p>
            <a:endParaRPr lang="en-US" dirty="0">
              <a:solidFill>
                <a:schemeClr val="accent5">
                  <a:lumMod val="40000"/>
                  <a:lumOff val="60000"/>
                </a:schemeClr>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606600" y="823150"/>
            <a:ext cx="17041200" cy="1279200"/>
          </a:xfrm>
          <a:prstGeom prst="rect">
            <a:avLst/>
          </a:prstGeom>
        </p:spPr>
        <p:txBody>
          <a:bodyPr spcFirstLastPara="1" wrap="square" lIns="182850" tIns="182850" rIns="182850" bIns="182850" anchor="t" anchorCtr="0">
            <a:noAutofit/>
          </a:bodyPr>
          <a:lstStyle/>
          <a:p>
            <a:pPr algn="l">
              <a:spcBef>
                <a:spcPts val="0"/>
              </a:spcBef>
            </a:pPr>
            <a:r>
              <a:rPr lang="en" sz="5400" b="1" dirty="0" smtClean="0">
                <a:solidFill>
                  <a:srgbClr val="7030A0"/>
                </a:solidFill>
                <a:latin typeface="Fira Sans Medium" charset="0"/>
              </a:rPr>
              <a:t>What we plan to do</a:t>
            </a:r>
            <a:endParaRPr sz="5400" b="1" dirty="0">
              <a:solidFill>
                <a:srgbClr val="7030A0"/>
              </a:solidFill>
              <a:latin typeface="Fira Sans Medium" charset="0"/>
            </a:endParaRPr>
          </a:p>
        </p:txBody>
      </p:sp>
      <p:graphicFrame>
        <p:nvGraphicFramePr>
          <p:cNvPr id="116" name="Google Shape;116;p20"/>
          <p:cNvGraphicFramePr/>
          <p:nvPr/>
        </p:nvGraphicFramePr>
        <p:xfrm>
          <a:off x="646200" y="4787951"/>
          <a:ext cx="17045400" cy="1438250"/>
        </p:xfrm>
        <a:graphic>
          <a:graphicData uri="http://schemas.openxmlformats.org/drawingml/2006/table">
            <a:tbl>
              <a:tblPr>
                <a:noFill/>
              </a:tblPr>
              <a:tblGrid>
                <a:gridCol w="1420450"/>
                <a:gridCol w="1420450"/>
                <a:gridCol w="1420450"/>
                <a:gridCol w="2075200"/>
                <a:gridCol w="765700"/>
                <a:gridCol w="1420450"/>
                <a:gridCol w="1420450"/>
                <a:gridCol w="1420450"/>
                <a:gridCol w="1420450"/>
                <a:gridCol w="1420450"/>
                <a:gridCol w="1420450"/>
                <a:gridCol w="1420450"/>
              </a:tblGrid>
              <a:tr h="1438250">
                <a:tc gridSpan="4">
                  <a:txBody>
                    <a:bodyPr/>
                    <a:lstStyle/>
                    <a:p>
                      <a:pPr marL="0" lvl="0" indent="0" algn="ctr" rtl="0">
                        <a:spcBef>
                          <a:spcPts val="0"/>
                        </a:spcBef>
                        <a:spcAft>
                          <a:spcPts val="0"/>
                        </a:spcAft>
                        <a:buNone/>
                      </a:pPr>
                      <a:r>
                        <a:rPr lang="en" sz="3600" dirty="0">
                          <a:solidFill>
                            <a:srgbClr val="FFFFFF"/>
                          </a:solidFill>
                        </a:rPr>
                        <a:t>Review 2</a:t>
                      </a:r>
                      <a:endParaRPr sz="3600" dirty="0">
                        <a:solidFill>
                          <a:srgbClr val="FFFFFF"/>
                        </a:solidFill>
                      </a:endParaRPr>
                    </a:p>
                  </a:txBody>
                  <a:tcPr marL="182850" marR="182850" marT="182850" marB="1828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marL="0" lvl="0" indent="0" algn="ctr" rtl="0">
                        <a:spcBef>
                          <a:spcPts val="0"/>
                        </a:spcBef>
                        <a:spcAft>
                          <a:spcPts val="0"/>
                        </a:spcAft>
                        <a:buNone/>
                      </a:pPr>
                      <a:r>
                        <a:rPr lang="en" sz="3600" dirty="0">
                          <a:solidFill>
                            <a:srgbClr val="FFFFFF"/>
                          </a:solidFill>
                        </a:rPr>
                        <a:t>Review 3</a:t>
                      </a:r>
                      <a:endParaRPr sz="3600" dirty="0">
                        <a:solidFill>
                          <a:srgbClr val="FFFFFF"/>
                        </a:solidFill>
                      </a:endParaRPr>
                    </a:p>
                  </a:txBody>
                  <a:tcPr marL="182850" marR="182850" marT="182850" marB="18285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cxnSp>
        <p:nvCxnSpPr>
          <p:cNvPr id="117" name="Google Shape;117;p20"/>
          <p:cNvCxnSpPr/>
          <p:nvPr/>
        </p:nvCxnSpPr>
        <p:spPr>
          <a:xfrm rot="10800000">
            <a:off x="1139950" y="2878750"/>
            <a:ext cx="0" cy="1909200"/>
          </a:xfrm>
          <a:prstGeom prst="straightConnector1">
            <a:avLst/>
          </a:prstGeom>
          <a:noFill/>
          <a:ln w="9525" cap="flat" cmpd="sng">
            <a:solidFill>
              <a:schemeClr val="dk2"/>
            </a:solidFill>
            <a:prstDash val="solid"/>
            <a:round/>
            <a:headEnd type="none" w="med" len="med"/>
            <a:tailEnd type="oval" w="med" len="med"/>
          </a:ln>
        </p:spPr>
      </p:cxnSp>
      <p:sp>
        <p:nvSpPr>
          <p:cNvPr id="118" name="Google Shape;118;p20"/>
          <p:cNvSpPr txBox="1">
            <a:spLocks noGrp="1"/>
          </p:cNvSpPr>
          <p:nvPr>
            <p:ph type="body" idx="4294967295"/>
          </p:nvPr>
        </p:nvSpPr>
        <p:spPr>
          <a:xfrm>
            <a:off x="1292350" y="2622350"/>
            <a:ext cx="4631400" cy="1656000"/>
          </a:xfrm>
          <a:prstGeom prst="rect">
            <a:avLst/>
          </a:prstGeom>
        </p:spPr>
        <p:txBody>
          <a:bodyPr spcFirstLastPara="1" wrap="square" lIns="182850" tIns="182850" rIns="182850" bIns="182850" anchor="t" anchorCtr="0">
            <a:noAutofit/>
          </a:bodyPr>
          <a:lstStyle/>
          <a:p>
            <a:pPr marL="0" indent="0">
              <a:spcBef>
                <a:spcPts val="0"/>
              </a:spcBef>
              <a:buClr>
                <a:schemeClr val="dk2"/>
              </a:buClr>
              <a:buSzPts val="1100"/>
              <a:buNone/>
            </a:pPr>
            <a:r>
              <a:rPr lang="en" sz="2800" dirty="0">
                <a:latin typeface="Fira Sans Light" charset="0"/>
              </a:rPr>
              <a:t>Deep dive into social and digital perspective of brand engagement</a:t>
            </a:r>
            <a:endParaRPr sz="2800" dirty="0">
              <a:latin typeface="Fira Sans Light" charset="0"/>
            </a:endParaRPr>
          </a:p>
          <a:p>
            <a:pPr marL="0" indent="0">
              <a:spcBef>
                <a:spcPts val="3200"/>
              </a:spcBef>
              <a:spcAft>
                <a:spcPts val="3200"/>
              </a:spcAft>
              <a:buNone/>
            </a:pPr>
            <a:endParaRPr sz="2800" dirty="0">
              <a:latin typeface="Fira Sans Light" charset="0"/>
            </a:endParaRPr>
          </a:p>
        </p:txBody>
      </p:sp>
      <p:sp>
        <p:nvSpPr>
          <p:cNvPr id="120" name="Google Shape;120;p20"/>
          <p:cNvSpPr txBox="1">
            <a:spLocks noGrp="1"/>
          </p:cNvSpPr>
          <p:nvPr>
            <p:ph type="body" idx="4294967295"/>
          </p:nvPr>
        </p:nvSpPr>
        <p:spPr>
          <a:xfrm>
            <a:off x="6073135" y="7992000"/>
            <a:ext cx="4631400" cy="1756800"/>
          </a:xfrm>
          <a:prstGeom prst="rect">
            <a:avLst/>
          </a:prstGeom>
        </p:spPr>
        <p:txBody>
          <a:bodyPr spcFirstLastPara="1" wrap="square" lIns="182850" tIns="182850" rIns="182850" bIns="182850" anchor="t" anchorCtr="0">
            <a:noAutofit/>
          </a:bodyPr>
          <a:lstStyle/>
          <a:p>
            <a:pPr marL="0" indent="0">
              <a:spcBef>
                <a:spcPts val="0"/>
              </a:spcBef>
              <a:spcAft>
                <a:spcPts val="3200"/>
              </a:spcAft>
              <a:buNone/>
            </a:pPr>
            <a:r>
              <a:rPr lang="en" sz="2800" dirty="0">
                <a:latin typeface="Fira Sans Light" charset="0"/>
              </a:rPr>
              <a:t>Case study of a brand engaging </a:t>
            </a:r>
            <a:endParaRPr sz="2800" dirty="0">
              <a:latin typeface="Fira Sans Light" charset="0"/>
            </a:endParaRPr>
          </a:p>
        </p:txBody>
      </p:sp>
      <p:sp>
        <p:nvSpPr>
          <p:cNvPr id="121" name="Google Shape;121;p20"/>
          <p:cNvSpPr txBox="1">
            <a:spLocks noGrp="1"/>
          </p:cNvSpPr>
          <p:nvPr>
            <p:ph type="body" idx="4294967295"/>
          </p:nvPr>
        </p:nvSpPr>
        <p:spPr>
          <a:xfrm>
            <a:off x="10182100" y="2622350"/>
            <a:ext cx="4706400" cy="1656000"/>
          </a:xfrm>
          <a:prstGeom prst="rect">
            <a:avLst/>
          </a:prstGeom>
        </p:spPr>
        <p:txBody>
          <a:bodyPr spcFirstLastPara="1" wrap="square" lIns="182850" tIns="182850" rIns="182850" bIns="182850" anchor="t" anchorCtr="0">
            <a:noAutofit/>
          </a:bodyPr>
          <a:lstStyle/>
          <a:p>
            <a:pPr marL="0" indent="0">
              <a:spcBef>
                <a:spcPts val="0"/>
              </a:spcBef>
              <a:spcAft>
                <a:spcPts val="3200"/>
              </a:spcAft>
              <a:buNone/>
            </a:pPr>
            <a:r>
              <a:rPr lang="en" sz="2800" dirty="0">
                <a:latin typeface="Fira Sans Light" charset="0"/>
              </a:rPr>
              <a:t>How to implement social and digital brand engagement</a:t>
            </a:r>
            <a:endParaRPr sz="2800" dirty="0">
              <a:latin typeface="Fira Sans Light" charset="0"/>
            </a:endParaRPr>
          </a:p>
        </p:txBody>
      </p:sp>
      <p:sp>
        <p:nvSpPr>
          <p:cNvPr id="122" name="Google Shape;122;p20"/>
          <p:cNvSpPr txBox="1">
            <a:spLocks noGrp="1"/>
          </p:cNvSpPr>
          <p:nvPr>
            <p:ph type="body" idx="4294967295"/>
          </p:nvPr>
        </p:nvSpPr>
        <p:spPr>
          <a:xfrm>
            <a:off x="12299750" y="8039100"/>
            <a:ext cx="4706400" cy="1656000"/>
          </a:xfrm>
          <a:prstGeom prst="rect">
            <a:avLst/>
          </a:prstGeom>
        </p:spPr>
        <p:txBody>
          <a:bodyPr spcFirstLastPara="1" wrap="square" lIns="182850" tIns="182850" rIns="182850" bIns="182850" anchor="t" anchorCtr="0">
            <a:noAutofit/>
          </a:bodyPr>
          <a:lstStyle/>
          <a:p>
            <a:pPr marL="0" indent="0">
              <a:spcBef>
                <a:spcPts val="0"/>
              </a:spcBef>
              <a:spcAft>
                <a:spcPts val="3200"/>
              </a:spcAft>
              <a:buNone/>
            </a:pPr>
            <a:r>
              <a:rPr lang="en" sz="2800" dirty="0">
                <a:latin typeface="Fira Sans Light" charset="0"/>
              </a:rPr>
              <a:t>Conclude the whole study</a:t>
            </a:r>
            <a:endParaRPr sz="2800" dirty="0">
              <a:latin typeface="Fira Sans Light" charset="0"/>
            </a:endParaRPr>
          </a:p>
        </p:txBody>
      </p:sp>
      <p:cxnSp>
        <p:nvCxnSpPr>
          <p:cNvPr id="123" name="Google Shape;123;p20"/>
          <p:cNvCxnSpPr/>
          <p:nvPr/>
        </p:nvCxnSpPr>
        <p:spPr>
          <a:xfrm>
            <a:off x="6349600" y="6226200"/>
            <a:ext cx="0" cy="1656000"/>
          </a:xfrm>
          <a:prstGeom prst="straightConnector1">
            <a:avLst/>
          </a:prstGeom>
          <a:noFill/>
          <a:ln w="9525" cap="flat" cmpd="sng">
            <a:solidFill>
              <a:schemeClr val="dk2"/>
            </a:solidFill>
            <a:prstDash val="solid"/>
            <a:round/>
            <a:headEnd type="none" w="med" len="med"/>
            <a:tailEnd type="oval" w="med" len="med"/>
          </a:ln>
        </p:spPr>
      </p:cxnSp>
      <p:cxnSp>
        <p:nvCxnSpPr>
          <p:cNvPr id="124" name="Google Shape;124;p20"/>
          <p:cNvCxnSpPr/>
          <p:nvPr/>
        </p:nvCxnSpPr>
        <p:spPr>
          <a:xfrm rot="10800000">
            <a:off x="9995500" y="2878750"/>
            <a:ext cx="0" cy="1909200"/>
          </a:xfrm>
          <a:prstGeom prst="straightConnector1">
            <a:avLst/>
          </a:prstGeom>
          <a:noFill/>
          <a:ln w="9525" cap="flat" cmpd="sng">
            <a:solidFill>
              <a:schemeClr val="dk2"/>
            </a:solidFill>
            <a:prstDash val="solid"/>
            <a:round/>
            <a:headEnd type="none" w="med" len="med"/>
            <a:tailEnd type="oval" w="med" len="med"/>
          </a:ln>
        </p:spPr>
      </p:cxnSp>
      <p:cxnSp>
        <p:nvCxnSpPr>
          <p:cNvPr id="125" name="Google Shape;125;p20"/>
          <p:cNvCxnSpPr/>
          <p:nvPr/>
        </p:nvCxnSpPr>
        <p:spPr>
          <a:xfrm>
            <a:off x="12337850" y="6226200"/>
            <a:ext cx="0" cy="1656000"/>
          </a:xfrm>
          <a:prstGeom prst="straightConnector1">
            <a:avLst/>
          </a:prstGeom>
          <a:noFill/>
          <a:ln w="9525" cap="flat" cmpd="sng">
            <a:solidFill>
              <a:schemeClr val="dk2"/>
            </a:solidFill>
            <a:prstDash val="solid"/>
            <a:round/>
            <a:headEnd type="none" w="med" len="med"/>
            <a:tailEnd type="oval" w="med" len="med"/>
          </a:ln>
        </p:spPr>
      </p:cxnSp>
      <p:grpSp>
        <p:nvGrpSpPr>
          <p:cNvPr id="13" name="Group 12"/>
          <p:cNvGrpSpPr/>
          <p:nvPr/>
        </p:nvGrpSpPr>
        <p:grpSpPr>
          <a:xfrm>
            <a:off x="637790" y="4963533"/>
            <a:ext cx="1233950" cy="1068716"/>
            <a:chOff x="0" y="0"/>
            <a:chExt cx="1645266" cy="1424954"/>
          </a:xfrm>
        </p:grpSpPr>
        <p:grpSp>
          <p:nvGrpSpPr>
            <p:cNvPr id="14" name="Group 13"/>
            <p:cNvGrpSpPr/>
            <p:nvPr/>
          </p:nvGrpSpPr>
          <p:grpSpPr>
            <a:xfrm rot="-10800000">
              <a:off x="0" y="0"/>
              <a:ext cx="1645266" cy="1424954"/>
              <a:chOff x="0" y="0"/>
              <a:chExt cx="6202680" cy="5372100"/>
            </a:xfrm>
          </p:grpSpPr>
          <p:sp>
            <p:nvSpPr>
              <p:cNvPr id="16" name="Freeform 14"/>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5" name="TextBox 15"/>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01</a:t>
              </a:r>
            </a:p>
          </p:txBody>
        </p:sp>
      </p:grpSp>
      <p:grpSp>
        <p:nvGrpSpPr>
          <p:cNvPr id="17" name="Group 16"/>
          <p:cNvGrpSpPr/>
          <p:nvPr/>
        </p:nvGrpSpPr>
        <p:grpSpPr>
          <a:xfrm>
            <a:off x="6349600" y="4934958"/>
            <a:ext cx="1233950" cy="1068716"/>
            <a:chOff x="0" y="0"/>
            <a:chExt cx="1645266" cy="1424954"/>
          </a:xfrm>
        </p:grpSpPr>
        <p:grpSp>
          <p:nvGrpSpPr>
            <p:cNvPr id="18" name="Group 17"/>
            <p:cNvGrpSpPr/>
            <p:nvPr/>
          </p:nvGrpSpPr>
          <p:grpSpPr>
            <a:xfrm rot="-10800000">
              <a:off x="0" y="0"/>
              <a:ext cx="1645266" cy="1424954"/>
              <a:chOff x="0" y="0"/>
              <a:chExt cx="6202680" cy="5372100"/>
            </a:xfrm>
          </p:grpSpPr>
          <p:sp>
            <p:nvSpPr>
              <p:cNvPr id="20" name="Freeform 18"/>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19" name="TextBox 19"/>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02</a:t>
              </a:r>
            </a:p>
          </p:txBody>
        </p:sp>
      </p:grpSp>
      <p:grpSp>
        <p:nvGrpSpPr>
          <p:cNvPr id="21" name="Group 20"/>
          <p:cNvGrpSpPr/>
          <p:nvPr/>
        </p:nvGrpSpPr>
        <p:grpSpPr>
          <a:xfrm>
            <a:off x="10014550" y="4989184"/>
            <a:ext cx="1233950" cy="1068716"/>
            <a:chOff x="0" y="0"/>
            <a:chExt cx="1645266" cy="1424954"/>
          </a:xfrm>
        </p:grpSpPr>
        <p:grpSp>
          <p:nvGrpSpPr>
            <p:cNvPr id="22" name="Group 21"/>
            <p:cNvGrpSpPr/>
            <p:nvPr/>
          </p:nvGrpSpPr>
          <p:grpSpPr>
            <a:xfrm rot="-10800000">
              <a:off x="0" y="0"/>
              <a:ext cx="1645266" cy="1424954"/>
              <a:chOff x="0" y="0"/>
              <a:chExt cx="6202680" cy="5372100"/>
            </a:xfrm>
          </p:grpSpPr>
          <p:sp>
            <p:nvSpPr>
              <p:cNvPr id="24" name="Freeform 22"/>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A066CB"/>
              </a:solidFill>
            </p:spPr>
          </p:sp>
        </p:grpSp>
        <p:sp>
          <p:nvSpPr>
            <p:cNvPr id="23" name="TextBox 23"/>
            <p:cNvSpPr txBox="1"/>
            <p:nvPr/>
          </p:nvSpPr>
          <p:spPr>
            <a:xfrm>
              <a:off x="362053" y="234110"/>
              <a:ext cx="921160" cy="880533"/>
            </a:xfrm>
            <a:prstGeom prst="rect">
              <a:avLst/>
            </a:prstGeom>
          </p:spPr>
          <p:txBody>
            <a:bodyPr lIns="0" tIns="0" rIns="0" bIns="0" rtlCol="0" anchor="t">
              <a:spAutoFit/>
            </a:bodyPr>
            <a:lstStyle/>
            <a:p>
              <a:pPr algn="ctr">
                <a:lnSpc>
                  <a:spcPts val="5599"/>
                </a:lnSpc>
                <a:spcBef>
                  <a:spcPct val="0"/>
                </a:spcBef>
              </a:pPr>
              <a:r>
                <a:rPr lang="en-US" sz="3999" spc="-79">
                  <a:solidFill>
                    <a:srgbClr val="FFFFFF"/>
                  </a:solidFill>
                  <a:latin typeface="Fira Sans Medium"/>
                </a:rPr>
                <a:t>03</a:t>
              </a:r>
            </a:p>
          </p:txBody>
        </p:sp>
      </p:grpSp>
    </p:spTree>
    <p:extLst>
      <p:ext uri="{BB962C8B-B14F-4D97-AF65-F5344CB8AC3E}">
        <p14:creationId xmlns:p14="http://schemas.microsoft.com/office/powerpoint/2010/main" val="27923528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p:nvPr/>
        </p:nvGrpSpPr>
        <p:grpSpPr>
          <a:xfrm>
            <a:off x="11511421" y="1028700"/>
            <a:ext cx="9737102" cy="9547574"/>
            <a:chOff x="0" y="0"/>
            <a:chExt cx="12982803" cy="12730098"/>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0" y="6357796"/>
              <a:ext cx="11160540" cy="637230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822263" y="0"/>
              <a:ext cx="11160540" cy="6372302"/>
            </a:xfrm>
            <a:prstGeom prst="rect">
              <a:avLst/>
            </a:prstGeom>
          </p:spPr>
        </p:pic>
      </p:grpSp>
      <p:sp>
        <p:nvSpPr>
          <p:cNvPr id="5" name="TextBox 5"/>
          <p:cNvSpPr txBox="1"/>
          <p:nvPr/>
        </p:nvSpPr>
        <p:spPr>
          <a:xfrm>
            <a:off x="1028700" y="3900662"/>
            <a:ext cx="9391050" cy="3670300"/>
          </a:xfrm>
          <a:prstGeom prst="rect">
            <a:avLst/>
          </a:prstGeom>
        </p:spPr>
        <p:txBody>
          <a:bodyPr lIns="0" tIns="0" rIns="0" bIns="0" rtlCol="0" anchor="t">
            <a:spAutoFit/>
          </a:bodyPr>
          <a:lstStyle/>
          <a:p>
            <a:pPr>
              <a:lnSpc>
                <a:spcPts val="9799"/>
              </a:lnSpc>
              <a:spcBef>
                <a:spcPct val="0"/>
              </a:spcBef>
            </a:pPr>
            <a:r>
              <a:rPr lang="en-US" sz="6999" spc="-139">
                <a:solidFill>
                  <a:srgbClr val="FFFFFF"/>
                </a:solidFill>
                <a:latin typeface="Fira Sans Medium"/>
              </a:rPr>
              <a:t>Effective marketing depends on what you say and how you say it.</a:t>
            </a: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026"/>
          <a:stretch>
            <a:fillRect/>
          </a:stretch>
        </p:blipFill>
        <p:spPr>
          <a:xfrm>
            <a:off x="1231800" y="1028700"/>
            <a:ext cx="1098500" cy="62720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70997" y="5391622"/>
            <a:ext cx="7882886" cy="6826224"/>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51981" t="-10872" b="-6132"/>
              </a:stretch>
            </a:blipFill>
          </p:spPr>
        </p:sp>
      </p:grpSp>
      <p:grpSp>
        <p:nvGrpSpPr>
          <p:cNvPr id="4" name="Group 4"/>
          <p:cNvGrpSpPr>
            <a:grpSpLocks noChangeAspect="1"/>
          </p:cNvGrpSpPr>
          <p:nvPr/>
        </p:nvGrpSpPr>
        <p:grpSpPr>
          <a:xfrm>
            <a:off x="-1070997" y="-1765431"/>
            <a:ext cx="7882886" cy="6826224"/>
            <a:chOff x="0" y="0"/>
            <a:chExt cx="4282440" cy="3708400"/>
          </a:xfrm>
        </p:grpSpPr>
        <p:sp>
          <p:nvSpPr>
            <p:cNvPr id="5" name="Freeform 5"/>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l="-14946" r="-14946"/>
              </a:stretch>
            </a:blipFill>
          </p:spPr>
        </p:sp>
      </p:grpSp>
      <p:grpSp>
        <p:nvGrpSpPr>
          <p:cNvPr id="6" name="Group 6"/>
          <p:cNvGrpSpPr>
            <a:grpSpLocks noChangeAspect="1"/>
          </p:cNvGrpSpPr>
          <p:nvPr/>
        </p:nvGrpSpPr>
        <p:grpSpPr>
          <a:xfrm>
            <a:off x="5202557" y="9045358"/>
            <a:ext cx="7882886" cy="6826224"/>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7730" r="-7730"/>
              </a:stretch>
            </a:blipFill>
          </p:spPr>
        </p:sp>
      </p:grpSp>
      <p:grpSp>
        <p:nvGrpSpPr>
          <p:cNvPr id="8" name="Group 8"/>
          <p:cNvGrpSpPr>
            <a:grpSpLocks noChangeAspect="1"/>
          </p:cNvGrpSpPr>
          <p:nvPr/>
        </p:nvGrpSpPr>
        <p:grpSpPr>
          <a:xfrm>
            <a:off x="5202557" y="-5584582"/>
            <a:ext cx="7882886" cy="6826224"/>
            <a:chOff x="0" y="0"/>
            <a:chExt cx="4282440" cy="3708400"/>
          </a:xfrm>
        </p:grpSpPr>
        <p:sp>
          <p:nvSpPr>
            <p:cNvPr id="9" name="Freeform 9"/>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7776" r="-22116"/>
              </a:stretch>
            </a:blipFill>
          </p:spPr>
        </p:sp>
      </p:grpSp>
      <p:grpSp>
        <p:nvGrpSpPr>
          <p:cNvPr id="10" name="Group 10"/>
          <p:cNvGrpSpPr>
            <a:grpSpLocks noChangeAspect="1"/>
          </p:cNvGrpSpPr>
          <p:nvPr/>
        </p:nvGrpSpPr>
        <p:grpSpPr>
          <a:xfrm>
            <a:off x="11476111" y="5392167"/>
            <a:ext cx="7882886" cy="6826224"/>
            <a:chOff x="0" y="0"/>
            <a:chExt cx="4282440" cy="3708400"/>
          </a:xfrm>
        </p:grpSpPr>
        <p:sp>
          <p:nvSpPr>
            <p:cNvPr id="11" name="Freeform 11"/>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6"/>
              <a:stretch>
                <a:fillRect l="-13567" t="-5508" r="-8253"/>
              </a:stretch>
            </a:blipFill>
          </p:spPr>
        </p:sp>
      </p:grpSp>
      <p:grpSp>
        <p:nvGrpSpPr>
          <p:cNvPr id="12" name="Group 12"/>
          <p:cNvGrpSpPr>
            <a:grpSpLocks noChangeAspect="1"/>
          </p:cNvGrpSpPr>
          <p:nvPr/>
        </p:nvGrpSpPr>
        <p:grpSpPr>
          <a:xfrm>
            <a:off x="11476111" y="-1764885"/>
            <a:ext cx="7882886" cy="6826224"/>
            <a:chOff x="0" y="0"/>
            <a:chExt cx="4282440" cy="3708400"/>
          </a:xfrm>
        </p:grpSpPr>
        <p:sp>
          <p:nvSpPr>
            <p:cNvPr id="13" name="Freeform 1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7"/>
              <a:stretch>
                <a:fillRect l="-14865" r="-14865"/>
              </a:stretch>
            </a:blipFill>
          </p:spPr>
        </p:sp>
      </p:grpSp>
      <p:grpSp>
        <p:nvGrpSpPr>
          <p:cNvPr id="14" name="Group 14"/>
          <p:cNvGrpSpPr/>
          <p:nvPr/>
        </p:nvGrpSpPr>
        <p:grpSpPr>
          <a:xfrm rot="-10800000">
            <a:off x="5202557" y="1729842"/>
            <a:ext cx="7882886" cy="6827315"/>
            <a:chOff x="0" y="0"/>
            <a:chExt cx="6202680" cy="5372100"/>
          </a:xfrm>
        </p:grpSpPr>
        <p:sp>
          <p:nvSpPr>
            <p:cNvPr id="15" name="Freeform 1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1836B2"/>
            </a:solidFill>
          </p:spPr>
        </p:sp>
      </p:grpSp>
      <p:grpSp>
        <p:nvGrpSpPr>
          <p:cNvPr id="16" name="Group 16"/>
          <p:cNvGrpSpPr/>
          <p:nvPr/>
        </p:nvGrpSpPr>
        <p:grpSpPr>
          <a:xfrm>
            <a:off x="6629400" y="3543300"/>
            <a:ext cx="5169425" cy="4229012"/>
            <a:chOff x="-134592" y="-1668"/>
            <a:chExt cx="6892567" cy="5638683"/>
          </a:xfrm>
        </p:grpSpPr>
        <p:sp>
          <p:nvSpPr>
            <p:cNvPr id="17" name="TextBox 17"/>
            <p:cNvSpPr txBox="1"/>
            <p:nvPr/>
          </p:nvSpPr>
          <p:spPr>
            <a:xfrm>
              <a:off x="0" y="1420732"/>
              <a:ext cx="6757975" cy="4216283"/>
            </a:xfrm>
            <a:prstGeom prst="rect">
              <a:avLst/>
            </a:prstGeom>
          </p:spPr>
          <p:txBody>
            <a:bodyPr lIns="0" tIns="0" rIns="0" bIns="0" rtlCol="0" anchor="t">
              <a:spAutoFit/>
            </a:bodyPr>
            <a:lstStyle/>
            <a:p>
              <a:pPr lvl="0" algn="ctr">
                <a:lnSpc>
                  <a:spcPts val="3079"/>
                </a:lnSpc>
                <a:spcBef>
                  <a:spcPct val="0"/>
                </a:spcBef>
              </a:pPr>
              <a:r>
                <a:rPr lang="en" sz="2400" dirty="0">
                  <a:solidFill>
                    <a:schemeClr val="bg1"/>
                  </a:solidFill>
                  <a:sym typeface="Arial"/>
                </a:rPr>
                <a:t>Brand engagement is the process of forming an emotional or rational attachment between a consumer and a brand. It comprises one aspect of brand management. Brand engagement will impact brand attachment and has a positive influence on customer purchase intentions</a:t>
              </a:r>
              <a:endParaRPr lang="en-US" sz="2400" dirty="0">
                <a:solidFill>
                  <a:schemeClr val="bg1"/>
                </a:solidFill>
              </a:endParaRPr>
            </a:p>
          </p:txBody>
        </p:sp>
        <p:sp>
          <p:nvSpPr>
            <p:cNvPr id="18" name="TextBox 18"/>
            <p:cNvSpPr txBox="1"/>
            <p:nvPr/>
          </p:nvSpPr>
          <p:spPr>
            <a:xfrm>
              <a:off x="-134592" y="-1668"/>
              <a:ext cx="6757975" cy="718145"/>
            </a:xfrm>
            <a:prstGeom prst="rect">
              <a:avLst/>
            </a:prstGeom>
          </p:spPr>
          <p:txBody>
            <a:bodyPr lIns="0" tIns="0" rIns="0" bIns="0" rtlCol="0" anchor="t">
              <a:spAutoFit/>
            </a:bodyPr>
            <a:lstStyle/>
            <a:p>
              <a:pPr marL="0" lvl="0" indent="0" algn="ctr">
                <a:lnSpc>
                  <a:spcPts val="4200"/>
                </a:lnSpc>
                <a:spcBef>
                  <a:spcPct val="0"/>
                </a:spcBef>
              </a:pPr>
              <a:r>
                <a:rPr lang="en-US" sz="4000" u="none" spc="105" dirty="0" smtClean="0">
                  <a:solidFill>
                    <a:srgbClr val="FFFFFF"/>
                  </a:solidFill>
                  <a:latin typeface="Fira Sans Medium Bold"/>
                </a:rPr>
                <a:t>Brand Engagement</a:t>
              </a:r>
              <a:endParaRPr lang="en-US" sz="4000" u="none" spc="105" dirty="0">
                <a:solidFill>
                  <a:srgbClr val="FFFFFF"/>
                </a:solidFill>
                <a:latin typeface="Fira Sans Medium Bold"/>
              </a:endParaRPr>
            </a:p>
          </p:txBody>
        </p:sp>
      </p:grpSp>
    </p:spTree>
    <p:extLst>
      <p:ext uri="{BB962C8B-B14F-4D97-AF65-F5344CB8AC3E}">
        <p14:creationId xmlns:p14="http://schemas.microsoft.com/office/powerpoint/2010/main" val="2500958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066C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982200" y="-180939"/>
            <a:ext cx="12163515" cy="10648878"/>
            <a:chOff x="0" y="0"/>
            <a:chExt cx="4282440" cy="3708400"/>
          </a:xfrm>
        </p:grpSpPr>
        <p:sp>
          <p:nvSpPr>
            <p:cNvPr id="3" name="Freeform 3"/>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3"/>
              <a:stretch>
                <a:fillRect t="-36028" r="-4332" b="-44695"/>
              </a:stretch>
            </a:blipFill>
          </p:spPr>
        </p:sp>
      </p:grpSp>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t="34026"/>
          <a:stretch>
            <a:fillRect/>
          </a:stretch>
        </p:blipFill>
        <p:spPr>
          <a:xfrm>
            <a:off x="1028700" y="1028700"/>
            <a:ext cx="1098500" cy="627207"/>
          </a:xfrm>
          <a:prstGeom prst="rect">
            <a:avLst/>
          </a:prstGeom>
        </p:spPr>
      </p:pic>
      <p:grpSp>
        <p:nvGrpSpPr>
          <p:cNvPr id="5" name="Group 5"/>
          <p:cNvGrpSpPr/>
          <p:nvPr/>
        </p:nvGrpSpPr>
        <p:grpSpPr>
          <a:xfrm>
            <a:off x="457199" y="2171700"/>
            <a:ext cx="10248901" cy="4495800"/>
            <a:chOff x="-355600" y="-428860"/>
            <a:chExt cx="13665202" cy="5243045"/>
          </a:xfrm>
        </p:grpSpPr>
        <p:sp>
          <p:nvSpPr>
            <p:cNvPr id="8" name="TextBox 8"/>
            <p:cNvSpPr txBox="1"/>
            <p:nvPr/>
          </p:nvSpPr>
          <p:spPr>
            <a:xfrm>
              <a:off x="-253999" y="-428860"/>
              <a:ext cx="13563601" cy="1337022"/>
            </a:xfrm>
            <a:prstGeom prst="rect">
              <a:avLst/>
            </a:prstGeom>
          </p:spPr>
          <p:txBody>
            <a:bodyPr wrap="square" lIns="0" tIns="0" rIns="0" bIns="0" rtlCol="0" anchor="t">
              <a:spAutoFit/>
            </a:bodyPr>
            <a:lstStyle/>
            <a:p>
              <a:pPr>
                <a:lnSpc>
                  <a:spcPts val="9799"/>
                </a:lnSpc>
                <a:spcBef>
                  <a:spcPct val="0"/>
                </a:spcBef>
              </a:pPr>
              <a:r>
                <a:rPr lang="en-US" sz="5400" b="1" dirty="0">
                  <a:solidFill>
                    <a:schemeClr val="bg1"/>
                  </a:solidFill>
                  <a:latin typeface="Fira Sans Light" charset="0"/>
                </a:rPr>
                <a:t>Why social brand </a:t>
              </a:r>
              <a:r>
                <a:rPr lang="en-US" sz="5400" b="1" dirty="0" smtClean="0">
                  <a:solidFill>
                    <a:schemeClr val="bg1"/>
                  </a:solidFill>
                  <a:latin typeface="Fira Sans Light" charset="0"/>
                </a:rPr>
                <a:t>engagement </a:t>
              </a:r>
              <a:r>
                <a:rPr lang="en-US" sz="6000" b="1" dirty="0" smtClean="0">
                  <a:solidFill>
                    <a:schemeClr val="accent5">
                      <a:lumMod val="60000"/>
                      <a:lumOff val="40000"/>
                    </a:schemeClr>
                  </a:solidFill>
                  <a:latin typeface="Fira Sans Light" charset="0"/>
                </a:rPr>
                <a:t>?</a:t>
              </a:r>
              <a:endParaRPr lang="en-US" sz="6000" b="1" spc="-139" dirty="0">
                <a:solidFill>
                  <a:schemeClr val="accent5">
                    <a:lumMod val="60000"/>
                    <a:lumOff val="40000"/>
                  </a:schemeClr>
                </a:solidFill>
                <a:latin typeface="Fira Sans Medium"/>
              </a:endParaRPr>
            </a:p>
          </p:txBody>
        </p:sp>
        <p:sp>
          <p:nvSpPr>
            <p:cNvPr id="9" name="AutoShape 9"/>
            <p:cNvSpPr/>
            <p:nvPr/>
          </p:nvSpPr>
          <p:spPr>
            <a:xfrm rot="10800000">
              <a:off x="-355600" y="4814185"/>
              <a:ext cx="10359082" cy="0"/>
            </a:xfrm>
            <a:prstGeom prst="line">
              <a:avLst/>
            </a:prstGeom>
            <a:ln w="38100" cap="rnd">
              <a:solidFill>
                <a:srgbClr val="86C7ED"/>
              </a:solidFill>
              <a:prstDash val="solid"/>
              <a:headEnd type="none" w="sm" len="sm"/>
              <a:tailEnd type="none" w="sm" len="sm"/>
            </a:ln>
          </p:spPr>
        </p:sp>
      </p:grpSp>
      <p:sp>
        <p:nvSpPr>
          <p:cNvPr id="11" name="Rectangle 10"/>
          <p:cNvSpPr/>
          <p:nvPr/>
        </p:nvSpPr>
        <p:spPr>
          <a:xfrm>
            <a:off x="261690" y="3965322"/>
            <a:ext cx="10253910" cy="2400657"/>
          </a:xfrm>
          <a:prstGeom prst="rect">
            <a:avLst/>
          </a:prstGeom>
        </p:spPr>
        <p:txBody>
          <a:bodyPr wrap="square">
            <a:spAutoFit/>
          </a:bodyPr>
          <a:lstStyle/>
          <a:p>
            <a:r>
              <a:rPr lang="en-US" sz="3000" dirty="0">
                <a:solidFill>
                  <a:schemeClr val="bg1"/>
                </a:solidFill>
                <a:latin typeface="Fira Sans Light" charset="0"/>
              </a:rPr>
              <a:t>From the </a:t>
            </a:r>
            <a:r>
              <a:rPr lang="en-US" sz="3000" dirty="0" smtClean="0">
                <a:solidFill>
                  <a:schemeClr val="bg1"/>
                </a:solidFill>
                <a:latin typeface="Fira Sans Light" charset="0"/>
              </a:rPr>
              <a:t>mid 2000’s </a:t>
            </a:r>
            <a:r>
              <a:rPr lang="en-US" sz="3000" dirty="0">
                <a:solidFill>
                  <a:schemeClr val="bg1"/>
                </a:solidFill>
                <a:latin typeface="Fira Sans Light" charset="0"/>
              </a:rPr>
              <a:t>on, </a:t>
            </a:r>
            <a:r>
              <a:rPr lang="en-US" sz="3000" dirty="0" smtClean="0">
                <a:solidFill>
                  <a:schemeClr val="bg1"/>
                </a:solidFill>
                <a:latin typeface="Fira Sans Light" charset="0"/>
              </a:rPr>
              <a:t>influential </a:t>
            </a:r>
            <a:r>
              <a:rPr lang="en-US" sz="3000" dirty="0">
                <a:solidFill>
                  <a:schemeClr val="bg1"/>
                </a:solidFill>
                <a:latin typeface="Fira Sans Light" charset="0"/>
              </a:rPr>
              <a:t>brand consultants and writers like Kevin Roberts and Marc </a:t>
            </a:r>
            <a:r>
              <a:rPr lang="en-US" sz="3000" dirty="0" err="1">
                <a:solidFill>
                  <a:schemeClr val="bg1"/>
                </a:solidFill>
                <a:latin typeface="Fira Sans Light" charset="0"/>
              </a:rPr>
              <a:t>Gobé</a:t>
            </a:r>
            <a:r>
              <a:rPr lang="en-US" sz="3000" dirty="0">
                <a:solidFill>
                  <a:schemeClr val="bg1"/>
                </a:solidFill>
                <a:latin typeface="Fira Sans Light" charset="0"/>
              </a:rPr>
              <a:t> began telling marketers that brand awareness and loyalty were not enough, that managers now needed to seek </a:t>
            </a:r>
            <a:r>
              <a:rPr lang="en-US" sz="3000" b="1" dirty="0">
                <a:solidFill>
                  <a:schemeClr val="bg1"/>
                </a:solidFill>
                <a:latin typeface="Fira Sans Light" charset="0"/>
              </a:rPr>
              <a:t>emotional commitment </a:t>
            </a:r>
            <a:r>
              <a:rPr lang="en-US" sz="3000" dirty="0">
                <a:solidFill>
                  <a:schemeClr val="bg1"/>
                </a:solidFill>
                <a:latin typeface="Fira Sans Light" charset="0"/>
              </a:rPr>
              <a:t>and</a:t>
            </a:r>
            <a:r>
              <a:rPr lang="en-US" sz="3000" b="1" dirty="0">
                <a:solidFill>
                  <a:schemeClr val="bg1"/>
                </a:solidFill>
                <a:latin typeface="Fira Sans Light" charset="0"/>
              </a:rPr>
              <a:t> brand love.</a:t>
            </a:r>
          </a:p>
        </p:txBody>
      </p:sp>
      <p:sp>
        <p:nvSpPr>
          <p:cNvPr id="12" name="Rectangle 11"/>
          <p:cNvSpPr/>
          <p:nvPr/>
        </p:nvSpPr>
        <p:spPr>
          <a:xfrm>
            <a:off x="261690" y="6870890"/>
            <a:ext cx="9144000" cy="2400657"/>
          </a:xfrm>
          <a:prstGeom prst="rect">
            <a:avLst/>
          </a:prstGeom>
        </p:spPr>
        <p:txBody>
          <a:bodyPr>
            <a:spAutoFit/>
          </a:bodyPr>
          <a:lstStyle/>
          <a:p>
            <a:r>
              <a:rPr lang="en-US" sz="3000" dirty="0">
                <a:solidFill>
                  <a:schemeClr val="bg1"/>
                </a:solidFill>
                <a:latin typeface="Fira Sans Light" charset="0"/>
              </a:rPr>
              <a:t>Scholars have expanded the engagement concept to include the </a:t>
            </a:r>
            <a:r>
              <a:rPr lang="en-US" sz="3000" b="1" dirty="0">
                <a:solidFill>
                  <a:schemeClr val="bg1"/>
                </a:solidFill>
                <a:latin typeface="Fira Sans Light" charset="0"/>
              </a:rPr>
              <a:t>active and social aspects of brand engagement</a:t>
            </a:r>
            <a:r>
              <a:rPr lang="en-US" sz="3000" dirty="0">
                <a:solidFill>
                  <a:schemeClr val="bg1"/>
                </a:solidFill>
                <a:latin typeface="Fira Sans Light" charset="0"/>
              </a:rPr>
              <a:t>, when a consumer begins to simultaneously interact with the brand and with other people.</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flipH="1" flipV="1">
            <a:off x="-609600" y="-190500"/>
            <a:ext cx="8370405" cy="4779227"/>
          </a:xfrm>
          <a:prstGeom prst="rect">
            <a:avLst/>
          </a:prstGeom>
        </p:spPr>
      </p:pic>
      <p:pic>
        <p:nvPicPr>
          <p:cNvPr id="3"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1408345" y="5797047"/>
            <a:ext cx="8370405" cy="4779227"/>
          </a:xfrm>
          <a:prstGeom prst="rect">
            <a:avLst/>
          </a:prstGeom>
        </p:spPr>
      </p:pic>
      <p:sp>
        <p:nvSpPr>
          <p:cNvPr id="4" name="Rectangle 3"/>
          <p:cNvSpPr/>
          <p:nvPr/>
        </p:nvSpPr>
        <p:spPr>
          <a:xfrm>
            <a:off x="9829800" y="1562100"/>
            <a:ext cx="6647407" cy="923330"/>
          </a:xfrm>
          <a:prstGeom prst="rect">
            <a:avLst/>
          </a:prstGeom>
        </p:spPr>
        <p:txBody>
          <a:bodyPr wrap="square">
            <a:spAutoFit/>
          </a:bodyPr>
          <a:lstStyle/>
          <a:p>
            <a:r>
              <a:rPr lang="en-US" sz="5400" b="1" dirty="0" smtClean="0">
                <a:solidFill>
                  <a:srgbClr val="7030A0"/>
                </a:solidFill>
                <a:effectLst>
                  <a:outerShdw blurRad="38100" dist="38100" dir="2700000" algn="tl">
                    <a:srgbClr val="000000">
                      <a:alpha val="43137"/>
                    </a:srgbClr>
                  </a:outerShdw>
                </a:effectLst>
              </a:rPr>
              <a:t>SOCIAL PERSPECTIVE</a:t>
            </a:r>
            <a:endParaRPr lang="en-US" sz="5400" b="1" dirty="0">
              <a:solidFill>
                <a:srgbClr val="7030A0"/>
              </a:solidFill>
              <a:effectLst>
                <a:outerShdw blurRad="38100" dist="38100" dir="2700000" algn="tl">
                  <a:srgbClr val="000000">
                    <a:alpha val="43137"/>
                  </a:srgbClr>
                </a:outerShdw>
              </a:effectLst>
            </a:endParaRPr>
          </a:p>
        </p:txBody>
      </p:sp>
      <p:sp>
        <p:nvSpPr>
          <p:cNvPr id="5" name="Rectangle 4"/>
          <p:cNvSpPr/>
          <p:nvPr/>
        </p:nvSpPr>
        <p:spPr>
          <a:xfrm>
            <a:off x="381000" y="6569214"/>
            <a:ext cx="9334607" cy="1323439"/>
          </a:xfrm>
          <a:prstGeom prst="rect">
            <a:avLst/>
          </a:prstGeom>
        </p:spPr>
        <p:txBody>
          <a:bodyPr wrap="none">
            <a:spAutoFit/>
          </a:bodyPr>
          <a:lstStyle/>
          <a:p>
            <a:r>
              <a:rPr lang="en-US" sz="4000" u="sng" dirty="0" smtClean="0">
                <a:solidFill>
                  <a:srgbClr val="7030A0"/>
                </a:solidFill>
                <a:latin typeface="Fira Sans Medium" charset="0"/>
              </a:rPr>
              <a:t>Businesses And Consumers Are </a:t>
            </a:r>
          </a:p>
          <a:p>
            <a:r>
              <a:rPr lang="en-US" sz="4000" dirty="0">
                <a:solidFill>
                  <a:srgbClr val="7030A0"/>
                </a:solidFill>
                <a:latin typeface="Fira Sans Medium" charset="0"/>
              </a:rPr>
              <a:t>	</a:t>
            </a:r>
            <a:r>
              <a:rPr lang="en-US" sz="4000" dirty="0" smtClean="0">
                <a:solidFill>
                  <a:srgbClr val="7030A0"/>
                </a:solidFill>
                <a:latin typeface="Fira Sans Medium" charset="0"/>
              </a:rPr>
              <a:t>				</a:t>
            </a:r>
            <a:r>
              <a:rPr lang="en-US" sz="4000" u="sng" dirty="0" smtClean="0">
                <a:solidFill>
                  <a:srgbClr val="7030A0"/>
                </a:solidFill>
                <a:latin typeface="Fira Sans Medium" charset="0"/>
              </a:rPr>
              <a:t>Driven By Emotions</a:t>
            </a:r>
            <a:endParaRPr lang="en-US" sz="4000" u="sng" dirty="0">
              <a:solidFill>
                <a:srgbClr val="7030A0"/>
              </a:solidFill>
              <a:latin typeface="Fira Sans Medium" charset="0"/>
            </a:endParaRPr>
          </a:p>
        </p:txBody>
      </p:sp>
      <p:pic>
        <p:nvPicPr>
          <p:cNvPr id="6"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8731300" y="4472102"/>
            <a:ext cx="1098500" cy="627207"/>
          </a:xfrm>
          <a:prstGeom prst="rect">
            <a:avLst/>
          </a:prstGeom>
        </p:spPr>
      </p:pic>
      <p:pic>
        <p:nvPicPr>
          <p:cNvPr id="7"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a:off x="16435425" y="663070"/>
            <a:ext cx="1098500" cy="627207"/>
          </a:xfrm>
          <a:prstGeom prst="rect">
            <a:avLst/>
          </a:prstGeom>
        </p:spPr>
      </p:pic>
      <p:pic>
        <p:nvPicPr>
          <p:cNvPr id="8"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a:off x="1219200" y="8877300"/>
            <a:ext cx="1098500" cy="627207"/>
          </a:xfrm>
          <a:prstGeom prst="rect">
            <a:avLst/>
          </a:prstGeom>
        </p:spPr>
      </p:pic>
    </p:spTree>
    <p:extLst>
      <p:ext uri="{BB962C8B-B14F-4D97-AF65-F5344CB8AC3E}">
        <p14:creationId xmlns:p14="http://schemas.microsoft.com/office/powerpoint/2010/main" val="38325359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40808" y="306169"/>
            <a:ext cx="6870792" cy="769441"/>
          </a:xfrm>
          <a:prstGeom prst="rect">
            <a:avLst/>
          </a:prstGeom>
        </p:spPr>
        <p:txBody>
          <a:bodyPr wrap="none">
            <a:spAutoFit/>
          </a:bodyPr>
          <a:lstStyle/>
          <a:p>
            <a:r>
              <a:rPr lang="en-US" sz="4400" b="1" dirty="0" smtClean="0">
                <a:solidFill>
                  <a:srgbClr val="7030A0"/>
                </a:solidFill>
                <a:effectLst>
                  <a:outerShdw blurRad="38100" dist="38100" dir="2700000" algn="tl">
                    <a:srgbClr val="000000">
                      <a:alpha val="43137"/>
                    </a:srgbClr>
                  </a:outerShdw>
                </a:effectLst>
                <a:latin typeface="Fira Sans Medium" charset="0"/>
              </a:rPr>
              <a:t>How Brands Form Identity</a:t>
            </a:r>
            <a:endParaRPr lang="en-US" sz="4400" b="1" dirty="0">
              <a:solidFill>
                <a:srgbClr val="7030A0"/>
              </a:solidFill>
              <a:effectLst>
                <a:outerShdw blurRad="38100" dist="38100" dir="2700000" algn="tl">
                  <a:srgbClr val="000000">
                    <a:alpha val="43137"/>
                  </a:srgbClr>
                </a:outerShdw>
              </a:effectLst>
              <a:latin typeface="Fira Sans Medium" charset="0"/>
            </a:endParaRPr>
          </a:p>
        </p:txBody>
      </p:sp>
      <p:pic>
        <p:nvPicPr>
          <p:cNvPr id="4"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flipH="1" flipV="1">
            <a:off x="-609600" y="-190500"/>
            <a:ext cx="8370405" cy="4779227"/>
          </a:xfrm>
          <a:prstGeom prst="rect">
            <a:avLst/>
          </a:prstGeom>
        </p:spPr>
      </p:pic>
      <p:sp>
        <p:nvSpPr>
          <p:cNvPr id="5" name="Rectangle 4"/>
          <p:cNvSpPr/>
          <p:nvPr/>
        </p:nvSpPr>
        <p:spPr>
          <a:xfrm>
            <a:off x="228600" y="5707201"/>
            <a:ext cx="9906000" cy="3170099"/>
          </a:xfrm>
          <a:prstGeom prst="rect">
            <a:avLst/>
          </a:prstGeom>
        </p:spPr>
        <p:txBody>
          <a:bodyPr wrap="square">
            <a:spAutoFit/>
          </a:bodyPr>
          <a:lstStyle/>
          <a:p>
            <a:r>
              <a:rPr lang="en-US" sz="4000" dirty="0">
                <a:solidFill>
                  <a:srgbClr val="7030A0"/>
                </a:solidFill>
                <a:latin typeface="Fira Sans Light" charset="0"/>
              </a:rPr>
              <a:t>The “Get a Mac” campaign is an example of the use of identity in branding. Identity is an important psychological and social concept that relates to how we view and define ourselves and others</a:t>
            </a:r>
          </a:p>
        </p:txBody>
      </p:sp>
      <p:pic>
        <p:nvPicPr>
          <p:cNvPr id="3073"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53575" y="1181100"/>
            <a:ext cx="7058025" cy="5290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a:off x="11408345" y="5797047"/>
            <a:ext cx="8370405" cy="4779227"/>
          </a:xfrm>
          <a:prstGeom prst="rect">
            <a:avLst/>
          </a:prstGeom>
        </p:spPr>
      </p:pic>
      <p:pic>
        <p:nvPicPr>
          <p:cNvPr id="7"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9004325" y="4729689"/>
            <a:ext cx="1098500" cy="627207"/>
          </a:xfrm>
          <a:prstGeom prst="rect">
            <a:avLst/>
          </a:prstGeom>
        </p:spPr>
      </p:pic>
    </p:spTree>
    <p:extLst>
      <p:ext uri="{BB962C8B-B14F-4D97-AF65-F5344CB8AC3E}">
        <p14:creationId xmlns:p14="http://schemas.microsoft.com/office/powerpoint/2010/main" val="37132554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flipH="1" flipV="1">
            <a:off x="-609600" y="-190500"/>
            <a:ext cx="8370405" cy="4779227"/>
          </a:xfrm>
          <a:prstGeom prst="rect">
            <a:avLst/>
          </a:prstGeom>
        </p:spPr>
      </p:pic>
      <p:pic>
        <p:nvPicPr>
          <p:cNvPr id="3"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1408345" y="5797047"/>
            <a:ext cx="8370405" cy="4779227"/>
          </a:xfrm>
          <a:prstGeom prst="rect">
            <a:avLst/>
          </a:prstGeom>
        </p:spPr>
      </p:pic>
      <p:pic>
        <p:nvPicPr>
          <p:cNvPr id="4"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9004325" y="4729689"/>
            <a:ext cx="1098500" cy="627207"/>
          </a:xfrm>
          <a:prstGeom prst="rect">
            <a:avLst/>
          </a:prstGeom>
        </p:spPr>
      </p:pic>
      <p:grpSp>
        <p:nvGrpSpPr>
          <p:cNvPr id="5" name="Group 8"/>
          <p:cNvGrpSpPr/>
          <p:nvPr/>
        </p:nvGrpSpPr>
        <p:grpSpPr>
          <a:xfrm>
            <a:off x="9296400" y="342900"/>
            <a:ext cx="8305800" cy="1633734"/>
            <a:chOff x="-1512406" y="-193939"/>
            <a:chExt cx="9281018" cy="1364271"/>
          </a:xfrm>
        </p:grpSpPr>
        <p:sp>
          <p:nvSpPr>
            <p:cNvPr id="6" name="TextBox 9"/>
            <p:cNvSpPr txBox="1"/>
            <p:nvPr/>
          </p:nvSpPr>
          <p:spPr>
            <a:xfrm>
              <a:off x="-425127" y="-193939"/>
              <a:ext cx="8193739" cy="428140"/>
            </a:xfrm>
            <a:prstGeom prst="rect">
              <a:avLst/>
            </a:prstGeom>
          </p:spPr>
          <p:txBody>
            <a:bodyPr lIns="0" tIns="0" rIns="0" bIns="0" rtlCol="0" anchor="t">
              <a:spAutoFit/>
            </a:bodyPr>
            <a:lstStyle/>
            <a:p>
              <a:pPr>
                <a:lnSpc>
                  <a:spcPts val="4200"/>
                </a:lnSpc>
              </a:pPr>
              <a:r>
                <a:rPr lang="en-US" sz="3200" spc="15" dirty="0" smtClean="0">
                  <a:solidFill>
                    <a:srgbClr val="7030A0"/>
                  </a:solidFill>
                  <a:latin typeface="Fira Sans Medium"/>
                </a:rPr>
                <a:t>MAKING NATIONALISTIC APPEALS</a:t>
              </a:r>
              <a:endParaRPr lang="en-US" sz="3200" spc="15" dirty="0">
                <a:solidFill>
                  <a:srgbClr val="7030A0"/>
                </a:solidFill>
                <a:latin typeface="Fira Sans Medium"/>
              </a:endParaRPr>
            </a:p>
          </p:txBody>
        </p:sp>
        <p:sp>
          <p:nvSpPr>
            <p:cNvPr id="7" name="TextBox 10"/>
            <p:cNvSpPr txBox="1"/>
            <p:nvPr/>
          </p:nvSpPr>
          <p:spPr>
            <a:xfrm>
              <a:off x="-1512406" y="858971"/>
              <a:ext cx="8193739" cy="311361"/>
            </a:xfrm>
            <a:prstGeom prst="rect">
              <a:avLst/>
            </a:prstGeom>
          </p:spPr>
          <p:txBody>
            <a:bodyPr lIns="0" tIns="0" rIns="0" bIns="0" rtlCol="0" anchor="t">
              <a:spAutoFit/>
            </a:bodyPr>
            <a:lstStyle/>
            <a:p>
              <a:pPr marL="0" lvl="0" indent="0">
                <a:lnSpc>
                  <a:spcPts val="3079"/>
                </a:lnSpc>
                <a:spcBef>
                  <a:spcPct val="0"/>
                </a:spcBef>
              </a:pPr>
              <a:r>
                <a:rPr lang="en-US" sz="2199" spc="10" dirty="0" err="1" smtClean="0">
                  <a:solidFill>
                    <a:srgbClr val="7030A0"/>
                  </a:solidFill>
                  <a:latin typeface="Fira Sans Light"/>
                </a:rPr>
                <a:t>Ultratech</a:t>
              </a:r>
              <a:r>
                <a:rPr lang="en-US" sz="2199" spc="10" dirty="0" smtClean="0">
                  <a:solidFill>
                    <a:srgbClr val="7030A0"/>
                  </a:solidFill>
                  <a:latin typeface="Fira Sans Light"/>
                </a:rPr>
                <a:t> Cement.</a:t>
              </a:r>
              <a:endParaRPr lang="en-US" sz="2199" spc="10" dirty="0">
                <a:solidFill>
                  <a:srgbClr val="7030A0"/>
                </a:solidFill>
                <a:latin typeface="Fira Sans Light"/>
              </a:endParaRPr>
            </a:p>
          </p:txBody>
        </p:sp>
      </p:grpSp>
      <p:pic>
        <p:nvPicPr>
          <p:cNvPr id="8" name="Picture 4"/>
          <p:cNvPicPr>
            <a:picLocks noChangeAspect="1" noChangeArrowheads="1"/>
          </p:cNvPicPr>
          <p:nvPr/>
        </p:nvPicPr>
        <p:blipFill rotWithShape="1">
          <a:blip r:embed="rId12">
            <a:extLst>
              <a:ext uri="{28A0092B-C50C-407E-A947-70E740481C1C}">
                <a14:useLocalDpi xmlns:a14="http://schemas.microsoft.com/office/drawing/2010/main" val="0"/>
              </a:ext>
            </a:extLst>
          </a:blip>
          <a:srcRect b="14587"/>
          <a:stretch/>
        </p:blipFill>
        <p:spPr bwMode="auto">
          <a:xfrm>
            <a:off x="12039600" y="888449"/>
            <a:ext cx="5826116" cy="4468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oup 15"/>
          <p:cNvGrpSpPr/>
          <p:nvPr/>
        </p:nvGrpSpPr>
        <p:grpSpPr>
          <a:xfrm>
            <a:off x="299906" y="5219700"/>
            <a:ext cx="6737545" cy="2735059"/>
            <a:chOff x="-717725" y="-66675"/>
            <a:chExt cx="8983393" cy="3646743"/>
          </a:xfrm>
        </p:grpSpPr>
        <p:sp>
          <p:nvSpPr>
            <p:cNvPr id="10" name="TextBox 16"/>
            <p:cNvSpPr txBox="1"/>
            <p:nvPr/>
          </p:nvSpPr>
          <p:spPr>
            <a:xfrm>
              <a:off x="0" y="-66675"/>
              <a:ext cx="8265668" cy="683605"/>
            </a:xfrm>
            <a:prstGeom prst="rect">
              <a:avLst/>
            </a:prstGeom>
          </p:spPr>
          <p:txBody>
            <a:bodyPr lIns="0" tIns="0" rIns="0" bIns="0" rtlCol="0" anchor="t">
              <a:spAutoFit/>
            </a:bodyPr>
            <a:lstStyle/>
            <a:p>
              <a:pPr>
                <a:lnSpc>
                  <a:spcPts val="4200"/>
                </a:lnSpc>
              </a:pPr>
              <a:r>
                <a:rPr lang="en-US" sz="3200" u="sng" spc="15" dirty="0" smtClean="0">
                  <a:solidFill>
                    <a:srgbClr val="7030A0"/>
                  </a:solidFill>
                  <a:latin typeface="Fira Sans Medium"/>
                </a:rPr>
                <a:t>Hitting Emotions by Social work</a:t>
              </a:r>
              <a:endParaRPr lang="en-US" sz="3200" u="sng" spc="15" dirty="0">
                <a:solidFill>
                  <a:srgbClr val="7030A0"/>
                </a:solidFill>
                <a:latin typeface="Fira Sans Medium"/>
              </a:endParaRPr>
            </a:p>
          </p:txBody>
        </p:sp>
        <p:sp>
          <p:nvSpPr>
            <p:cNvPr id="11" name="TextBox 17"/>
            <p:cNvSpPr txBox="1"/>
            <p:nvPr/>
          </p:nvSpPr>
          <p:spPr>
            <a:xfrm>
              <a:off x="-717725" y="3082923"/>
              <a:ext cx="8265668" cy="497145"/>
            </a:xfrm>
            <a:prstGeom prst="rect">
              <a:avLst/>
            </a:prstGeom>
          </p:spPr>
          <p:txBody>
            <a:bodyPr lIns="0" tIns="0" rIns="0" bIns="0" rtlCol="0" anchor="t">
              <a:spAutoFit/>
            </a:bodyPr>
            <a:lstStyle/>
            <a:p>
              <a:pPr marL="0" lvl="0" indent="0">
                <a:lnSpc>
                  <a:spcPts val="3079"/>
                </a:lnSpc>
                <a:spcBef>
                  <a:spcPct val="0"/>
                </a:spcBef>
              </a:pPr>
              <a:r>
                <a:rPr lang="en-US" sz="2199" spc="10" dirty="0" err="1" smtClean="0">
                  <a:solidFill>
                    <a:srgbClr val="7030A0"/>
                  </a:solidFill>
                  <a:latin typeface="Fira Sans Light"/>
                </a:rPr>
                <a:t>Kesh</a:t>
              </a:r>
              <a:r>
                <a:rPr lang="en-US" sz="2199" spc="10" dirty="0" smtClean="0">
                  <a:solidFill>
                    <a:srgbClr val="7030A0"/>
                  </a:solidFill>
                  <a:latin typeface="Fira Sans Light"/>
                </a:rPr>
                <a:t> </a:t>
              </a:r>
              <a:r>
                <a:rPr lang="en-US" sz="2199" spc="10" dirty="0" err="1" smtClean="0">
                  <a:solidFill>
                    <a:srgbClr val="7030A0"/>
                  </a:solidFill>
                  <a:latin typeface="Fira Sans Light"/>
                </a:rPr>
                <a:t>kaanti</a:t>
              </a:r>
              <a:r>
                <a:rPr lang="en-US" sz="2199" spc="10" dirty="0" smtClean="0">
                  <a:solidFill>
                    <a:srgbClr val="7030A0"/>
                  </a:solidFill>
                  <a:latin typeface="Fira Sans Light"/>
                </a:rPr>
                <a:t> </a:t>
              </a:r>
              <a:r>
                <a:rPr lang="en-US" sz="2199" spc="10" dirty="0" err="1" smtClean="0">
                  <a:solidFill>
                    <a:srgbClr val="7030A0"/>
                  </a:solidFill>
                  <a:latin typeface="Fira Sans Light"/>
                </a:rPr>
                <a:t>OIl</a:t>
              </a:r>
              <a:endParaRPr lang="en-US" sz="2199" spc="10" dirty="0">
                <a:solidFill>
                  <a:srgbClr val="7030A0"/>
                </a:solidFill>
                <a:latin typeface="Fira Sans Light"/>
              </a:endParaRPr>
            </a:p>
          </p:txBody>
        </p:sp>
      </p:grpSp>
      <p:pic>
        <p:nvPicPr>
          <p:cNvPr id="12"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27917" y="6246259"/>
            <a:ext cx="7541514" cy="376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99820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a:off x="11408345" y="5797047"/>
            <a:ext cx="8370405" cy="4779227"/>
          </a:xfrm>
          <a:prstGeom prst="rect">
            <a:avLst/>
          </a:prstGeom>
        </p:spPr>
      </p:pic>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t="34026"/>
          <a:stretch>
            <a:fillRect/>
          </a:stretch>
        </p:blipFill>
        <p:spPr>
          <a:xfrm>
            <a:off x="12803685" y="1017820"/>
            <a:ext cx="8370405" cy="4779227"/>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2111756"/>
            <a:ext cx="11276866" cy="6284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581400" y="663877"/>
            <a:ext cx="11098642" cy="707886"/>
          </a:xfrm>
          <a:prstGeom prst="rect">
            <a:avLst/>
          </a:prstGeom>
          <a:noFill/>
        </p:spPr>
        <p:txBody>
          <a:bodyPr wrap="square" rtlCol="0">
            <a:spAutoFit/>
          </a:bodyPr>
          <a:lstStyle/>
          <a:p>
            <a:pPr lvl="0"/>
            <a:r>
              <a:rPr lang="en-US" sz="4000" b="1" u="sng" dirty="0" smtClean="0">
                <a:solidFill>
                  <a:srgbClr val="7030A0"/>
                </a:solidFill>
              </a:rPr>
              <a:t>Bringing Social Change In Perspective </a:t>
            </a:r>
            <a:endParaRPr lang="en-US" sz="4000" b="1" u="sng" dirty="0">
              <a:solidFill>
                <a:srgbClr val="7030A0"/>
              </a:solidFill>
            </a:endParaRPr>
          </a:p>
        </p:txBody>
      </p:sp>
      <p:pic>
        <p:nvPicPr>
          <p:cNvPr id="8" name="Picture 2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381000" y="640813"/>
            <a:ext cx="1098500" cy="627207"/>
          </a:xfrm>
          <a:prstGeom prst="rect">
            <a:avLst/>
          </a:prstGeom>
        </p:spPr>
      </p:pic>
    </p:spTree>
    <p:extLst>
      <p:ext uri="{BB962C8B-B14F-4D97-AF65-F5344CB8AC3E}">
        <p14:creationId xmlns:p14="http://schemas.microsoft.com/office/powerpoint/2010/main" val="229878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flipH="1" flipV="1">
            <a:off x="-609600" y="-190500"/>
            <a:ext cx="8370405" cy="4779227"/>
          </a:xfrm>
          <a:prstGeom prst="rect">
            <a:avLst/>
          </a:prstGeom>
        </p:spPr>
      </p:pic>
      <p:pic>
        <p:nvPicPr>
          <p:cNvPr id="3"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t="34026"/>
          <a:stretch>
            <a:fillRect/>
          </a:stretch>
        </p:blipFill>
        <p:spPr>
          <a:xfrm>
            <a:off x="11408345" y="5797047"/>
            <a:ext cx="8370405" cy="4779227"/>
          </a:xfrm>
          <a:prstGeom prst="rect">
            <a:avLst/>
          </a:prstGeom>
        </p:spPr>
      </p:pic>
      <p:pic>
        <p:nvPicPr>
          <p:cNvPr id="4"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t="34026"/>
          <a:stretch>
            <a:fillRect/>
          </a:stretch>
        </p:blipFill>
        <p:spPr>
          <a:xfrm flipH="1">
            <a:off x="9004325" y="4729689"/>
            <a:ext cx="1098500" cy="627207"/>
          </a:xfrm>
          <a:prstGeom prst="rect">
            <a:avLst/>
          </a:prstGeom>
        </p:spPr>
      </p:pic>
      <p:pic>
        <p:nvPicPr>
          <p:cNvPr id="5" name="Picture 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5796167"/>
            <a:ext cx="6998805" cy="391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9753600" y="1845962"/>
            <a:ext cx="11098642" cy="830997"/>
          </a:xfrm>
          <a:prstGeom prst="rect">
            <a:avLst/>
          </a:prstGeom>
          <a:noFill/>
        </p:spPr>
        <p:txBody>
          <a:bodyPr wrap="square" rtlCol="0">
            <a:spAutoFit/>
          </a:bodyPr>
          <a:lstStyle/>
          <a:p>
            <a:pPr lvl="0"/>
            <a:r>
              <a:rPr lang="en-US" sz="4800" b="1" u="sng" dirty="0" smtClean="0">
                <a:solidFill>
                  <a:srgbClr val="9B20C2"/>
                </a:solidFill>
                <a:effectLst>
                  <a:outerShdw blurRad="38100" dist="38100" dir="2700000" algn="tl">
                    <a:srgbClr val="000000">
                      <a:alpha val="43137"/>
                    </a:srgbClr>
                  </a:outerShdw>
                </a:effectLst>
                <a:latin typeface="Fira Sans Medium" charset="0"/>
              </a:rPr>
              <a:t>NEGATIVE IMPLICATIONS</a:t>
            </a:r>
            <a:endParaRPr lang="en-US" sz="4800" b="1" u="sng" dirty="0">
              <a:solidFill>
                <a:srgbClr val="9B20C2"/>
              </a:solidFill>
              <a:effectLst>
                <a:outerShdw blurRad="38100" dist="38100" dir="2700000" algn="tl">
                  <a:srgbClr val="000000">
                    <a:alpha val="43137"/>
                  </a:srgbClr>
                </a:outerShdw>
              </a:effectLst>
              <a:latin typeface="Fira Sans Medium" charset="0"/>
            </a:endParaRPr>
          </a:p>
        </p:txBody>
      </p:sp>
      <p:sp>
        <p:nvSpPr>
          <p:cNvPr id="7" name="TextBox 6"/>
          <p:cNvSpPr txBox="1"/>
          <p:nvPr/>
        </p:nvSpPr>
        <p:spPr>
          <a:xfrm>
            <a:off x="9067800" y="6065103"/>
            <a:ext cx="11098642" cy="830997"/>
          </a:xfrm>
          <a:prstGeom prst="rect">
            <a:avLst/>
          </a:prstGeom>
          <a:noFill/>
        </p:spPr>
        <p:txBody>
          <a:bodyPr wrap="square" rtlCol="0">
            <a:spAutoFit/>
          </a:bodyPr>
          <a:lstStyle/>
          <a:p>
            <a:pPr lvl="0"/>
            <a:r>
              <a:rPr lang="en-US" sz="4800" b="1" u="sng" dirty="0" smtClean="0">
                <a:solidFill>
                  <a:srgbClr val="9B20C2"/>
                </a:solidFill>
                <a:effectLst>
                  <a:outerShdw blurRad="38100" dist="38100" dir="2700000" algn="tl">
                    <a:srgbClr val="000000">
                      <a:alpha val="43137"/>
                    </a:srgbClr>
                  </a:outerShdw>
                </a:effectLst>
                <a:latin typeface="Fira Sans Medium" charset="0"/>
              </a:rPr>
              <a:t>NEGATIVE IMPLICATIONS</a:t>
            </a:r>
            <a:endParaRPr lang="en-US" sz="4800" b="1" u="sng" dirty="0">
              <a:solidFill>
                <a:srgbClr val="9B20C2"/>
              </a:solidFill>
              <a:effectLst>
                <a:outerShdw blurRad="38100" dist="38100" dir="2700000" algn="tl">
                  <a:srgbClr val="000000">
                    <a:alpha val="43137"/>
                  </a:srgbClr>
                </a:outerShdw>
              </a:effectLst>
              <a:latin typeface="Fira Sans Medium" charset="0"/>
            </a:endParaRPr>
          </a:p>
        </p:txBody>
      </p:sp>
    </p:spTree>
    <p:extLst>
      <p:ext uri="{BB962C8B-B14F-4D97-AF65-F5344CB8AC3E}">
        <p14:creationId xmlns:p14="http://schemas.microsoft.com/office/powerpoint/2010/main" val="225812148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992</TotalTime>
  <Words>1239</Words>
  <Application>Microsoft Office PowerPoint</Application>
  <PresentationFormat>Custom</PresentationFormat>
  <Paragraphs>171</Paragraphs>
  <Slides>23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Fira Sans Light Bold</vt:lpstr>
      <vt:lpstr>Fira Sans Medium Bold</vt:lpstr>
      <vt:lpstr>Fira Sans Light</vt:lpstr>
      <vt:lpstr>Lato</vt:lpstr>
      <vt:lpstr>Fira Sans Bold Bold</vt:lpstr>
      <vt:lpstr>Fira Sans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plan to do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Untitled</dc:title>
  <dc:creator>"MAYANK GUPTA 20BCE1538" &lt;mayank.gupta2020@vitstudent.ac.in&gt;</dc:creator>
  <cp:lastModifiedBy>mayan</cp:lastModifiedBy>
  <cp:revision>46</cp:revision>
  <dcterms:created xsi:type="dcterms:W3CDTF">2006-08-16T00:00:00Z</dcterms:created>
  <dcterms:modified xsi:type="dcterms:W3CDTF">2021-10-04T06:01:17Z</dcterms:modified>
  <dc:identifier>DAEraQkg43o</dc:identifier>
</cp:coreProperties>
</file>